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73"/>
  </p:notesMasterIdLst>
  <p:sldIdLst>
    <p:sldId id="256" r:id="rId2"/>
    <p:sldId id="323" r:id="rId3"/>
    <p:sldId id="288" r:id="rId4"/>
    <p:sldId id="292" r:id="rId5"/>
    <p:sldId id="294" r:id="rId6"/>
    <p:sldId id="296" r:id="rId7"/>
    <p:sldId id="295" r:id="rId8"/>
    <p:sldId id="297" r:id="rId9"/>
    <p:sldId id="298" r:id="rId10"/>
    <p:sldId id="299" r:id="rId11"/>
    <p:sldId id="300" r:id="rId12"/>
    <p:sldId id="301" r:id="rId13"/>
    <p:sldId id="302" r:id="rId14"/>
    <p:sldId id="310" r:id="rId15"/>
    <p:sldId id="311" r:id="rId16"/>
    <p:sldId id="320" r:id="rId17"/>
    <p:sldId id="321"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257" r:id="rId35"/>
    <p:sldId id="258" r:id="rId36"/>
    <p:sldId id="260" r:id="rId37"/>
    <p:sldId id="261" r:id="rId38"/>
    <p:sldId id="262" r:id="rId39"/>
    <p:sldId id="263" r:id="rId40"/>
    <p:sldId id="264" r:id="rId41"/>
    <p:sldId id="265" r:id="rId42"/>
    <p:sldId id="266" r:id="rId43"/>
    <p:sldId id="267" r:id="rId44"/>
    <p:sldId id="268" r:id="rId45"/>
    <p:sldId id="269" r:id="rId46"/>
    <p:sldId id="270" r:id="rId47"/>
    <p:sldId id="324" r:id="rId48"/>
    <p:sldId id="330" r:id="rId49"/>
    <p:sldId id="328" r:id="rId50"/>
    <p:sldId id="329" r:id="rId51"/>
    <p:sldId id="327" r:id="rId52"/>
    <p:sldId id="332" r:id="rId53"/>
    <p:sldId id="326" r:id="rId54"/>
    <p:sldId id="331" r:id="rId55"/>
    <p:sldId id="325" r:id="rId56"/>
    <p:sldId id="271" r:id="rId57"/>
    <p:sldId id="272" r:id="rId58"/>
    <p:sldId id="273" r:id="rId59"/>
    <p:sldId id="274" r:id="rId60"/>
    <p:sldId id="275" r:id="rId61"/>
    <p:sldId id="276" r:id="rId62"/>
    <p:sldId id="277" r:id="rId63"/>
    <p:sldId id="279" r:id="rId64"/>
    <p:sldId id="278" r:id="rId65"/>
    <p:sldId id="280" r:id="rId66"/>
    <p:sldId id="281" r:id="rId67"/>
    <p:sldId id="283" r:id="rId68"/>
    <p:sldId id="282" r:id="rId69"/>
    <p:sldId id="284" r:id="rId70"/>
    <p:sldId id="286" r:id="rId71"/>
    <p:sldId id="28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6110"/>
  </p:normalViewPr>
  <p:slideViewPr>
    <p:cSldViewPr snapToGrid="0">
      <p:cViewPr varScale="1">
        <p:scale>
          <a:sx n="116" d="100"/>
          <a:sy n="116"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ama Tasnim" userId="02b7d893-96d2-4b75-90c3-7515de1ecabf" providerId="ADAL" clId="{2C41BC18-05DB-D240-9475-1862E3D8FF1A}"/>
    <pc:docChg chg="custSel delSld modSld">
      <pc:chgData name="Umama Tasnim" userId="02b7d893-96d2-4b75-90c3-7515de1ecabf" providerId="ADAL" clId="{2C41BC18-05DB-D240-9475-1862E3D8FF1A}" dt="2024-01-19T16:31:59.762" v="6" actId="20577"/>
      <pc:docMkLst>
        <pc:docMk/>
      </pc:docMkLst>
      <pc:sldChg chg="delSp modSp mod">
        <pc:chgData name="Umama Tasnim" userId="02b7d893-96d2-4b75-90c3-7515de1ecabf" providerId="ADAL" clId="{2C41BC18-05DB-D240-9475-1862E3D8FF1A}" dt="2024-01-19T16:31:59.762" v="6" actId="20577"/>
        <pc:sldMkLst>
          <pc:docMk/>
          <pc:sldMk cId="3529706108" sldId="256"/>
        </pc:sldMkLst>
        <pc:spChg chg="mod">
          <ac:chgData name="Umama Tasnim" userId="02b7d893-96d2-4b75-90c3-7515de1ecabf" providerId="ADAL" clId="{2C41BC18-05DB-D240-9475-1862E3D8FF1A}" dt="2024-01-19T16:31:55.595" v="5" actId="20577"/>
          <ac:spMkLst>
            <pc:docMk/>
            <pc:sldMk cId="3529706108" sldId="256"/>
            <ac:spMk id="2" creationId="{1AD1DC46-AB52-AAB5-721F-165F68D183A7}"/>
          </ac:spMkLst>
        </pc:spChg>
        <pc:spChg chg="mod">
          <ac:chgData name="Umama Tasnim" userId="02b7d893-96d2-4b75-90c3-7515de1ecabf" providerId="ADAL" clId="{2C41BC18-05DB-D240-9475-1862E3D8FF1A}" dt="2024-01-19T16:31:59.762" v="6" actId="20577"/>
          <ac:spMkLst>
            <pc:docMk/>
            <pc:sldMk cId="3529706108" sldId="256"/>
            <ac:spMk id="3" creationId="{328B4D00-EECB-CFEF-3867-9124CE3D55E8}"/>
          </ac:spMkLst>
        </pc:spChg>
        <pc:picChg chg="del">
          <ac:chgData name="Umama Tasnim" userId="02b7d893-96d2-4b75-90c3-7515de1ecabf" providerId="ADAL" clId="{2C41BC18-05DB-D240-9475-1862E3D8FF1A}" dt="2024-01-12T17:01:31.009" v="4" actId="478"/>
          <ac:picMkLst>
            <pc:docMk/>
            <pc:sldMk cId="3529706108" sldId="256"/>
            <ac:picMk id="4" creationId="{FC93C98F-EA02-98A6-4076-ABCE2131A13E}"/>
          </ac:picMkLst>
        </pc:picChg>
      </pc:sldChg>
      <pc:sldChg chg="del">
        <pc:chgData name="Umama Tasnim" userId="02b7d893-96d2-4b75-90c3-7515de1ecabf" providerId="ADAL" clId="{2C41BC18-05DB-D240-9475-1862E3D8FF1A}" dt="2024-01-12T16:53:40.656" v="0" actId="2696"/>
        <pc:sldMkLst>
          <pc:docMk/>
          <pc:sldMk cId="3947220347" sldId="303"/>
        </pc:sldMkLst>
      </pc:sldChg>
      <pc:sldChg chg="del">
        <pc:chgData name="Umama Tasnim" userId="02b7d893-96d2-4b75-90c3-7515de1ecabf" providerId="ADAL" clId="{2C41BC18-05DB-D240-9475-1862E3D8FF1A}" dt="2024-01-12T16:53:45.514" v="1" actId="2696"/>
        <pc:sldMkLst>
          <pc:docMk/>
          <pc:sldMk cId="1791486042" sldId="304"/>
        </pc:sldMkLst>
      </pc:sldChg>
      <pc:sldChg chg="del">
        <pc:chgData name="Umama Tasnim" userId="02b7d893-96d2-4b75-90c3-7515de1ecabf" providerId="ADAL" clId="{2C41BC18-05DB-D240-9475-1862E3D8FF1A}" dt="2024-01-12T16:53:51.279" v="2" actId="2696"/>
        <pc:sldMkLst>
          <pc:docMk/>
          <pc:sldMk cId="3487858541"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5BB0-288D-8443-B832-C8A6CBC5CF52}"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EE3F4-719B-4A49-B56E-E9737FD3C12E}" type="slidenum">
              <a:rPr lang="en-US" smtClean="0"/>
              <a:t>‹#›</a:t>
            </a:fld>
            <a:endParaRPr lang="en-US"/>
          </a:p>
        </p:txBody>
      </p:sp>
    </p:spTree>
    <p:extLst>
      <p:ext uri="{BB962C8B-B14F-4D97-AF65-F5344CB8AC3E}">
        <p14:creationId xmlns:p14="http://schemas.microsoft.com/office/powerpoint/2010/main" val="3555863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FD0B1939-C176-324F-AFF5-1A4398CB01B6}" type="datetime1">
              <a:rPr lang="en-US" smtClean="0"/>
              <a:t>1/19/24</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37051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0EF1912B-A12A-324B-AC3E-E01001333746}" type="datetime1">
              <a:rPr lang="en-US" smtClean="0"/>
              <a:t>1/19/24</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291034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85750FE6-9031-B64B-BA35-BB66A00944C6}" type="datetime1">
              <a:rPr lang="en-US" smtClean="0"/>
              <a:t>1/19/24</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6862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6A56-B22D-DAD3-A85C-11DFC5E993AD}"/>
              </a:ext>
            </a:extLst>
          </p:cNvPr>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40B258-8527-1417-2CC9-ED32991B8A48}"/>
              </a:ext>
            </a:extLst>
          </p:cNvPr>
          <p:cNvSpPr>
            <a:spLocks noGrp="1"/>
          </p:cNvSpPr>
          <p:nvPr>
            <p:ph type="body"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880302-A671-9382-DE7D-4168E4C65CC1}"/>
              </a:ext>
            </a:extLst>
          </p:cNvPr>
          <p:cNvSpPr>
            <a:spLocks noGrp="1"/>
          </p:cNvSpPr>
          <p:nvPr>
            <p:ph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7D931-0B71-4968-5C22-7781276B75C2}"/>
              </a:ext>
            </a:extLst>
          </p:cNvPr>
          <p:cNvSpPr>
            <a:spLocks noGrp="1"/>
          </p:cNvSpPr>
          <p:nvPr>
            <p:ph type="dt" sz="half" idx="10"/>
          </p:nvPr>
        </p:nvSpPr>
        <p:spPr>
          <a:xfrm>
            <a:off x="914400" y="6248400"/>
            <a:ext cx="2540000" cy="457200"/>
          </a:xfrm>
        </p:spPr>
        <p:txBody>
          <a:bodyPr/>
          <a:lstStyle>
            <a:lvl1pPr>
              <a:defRPr/>
            </a:lvl1pPr>
          </a:lstStyle>
          <a:p>
            <a:fld id="{625E86EE-B17B-ED47-AE02-BE3DC73525FA}" type="datetime1">
              <a:rPr lang="en-US" altLang="en-US" smtClean="0"/>
              <a:t>1/19/24</a:t>
            </a:fld>
            <a:endParaRPr lang="en-US" altLang="en-US"/>
          </a:p>
        </p:txBody>
      </p:sp>
      <p:sp>
        <p:nvSpPr>
          <p:cNvPr id="6" name="Footer Placeholder 5">
            <a:extLst>
              <a:ext uri="{FF2B5EF4-FFF2-40B4-BE49-F238E27FC236}">
                <a16:creationId xmlns:a16="http://schemas.microsoft.com/office/drawing/2014/main" id="{1785DD5F-9823-AF44-772C-7653BEB8B622}"/>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998ABE7-84BC-9CE6-FB8B-3FD72462E303}"/>
              </a:ext>
            </a:extLst>
          </p:cNvPr>
          <p:cNvSpPr>
            <a:spLocks noGrp="1"/>
          </p:cNvSpPr>
          <p:nvPr>
            <p:ph type="sldNum" sz="quarter" idx="12"/>
          </p:nvPr>
        </p:nvSpPr>
        <p:spPr>
          <a:xfrm>
            <a:off x="8737600" y="6248400"/>
            <a:ext cx="2540000" cy="457200"/>
          </a:xfrm>
        </p:spPr>
        <p:txBody>
          <a:bodyPr/>
          <a:lstStyle>
            <a:lvl1pPr>
              <a:defRPr/>
            </a:lvl1pPr>
          </a:lstStyle>
          <a:p>
            <a:fld id="{26EE4A7B-D0E8-4748-8BC5-94A7E97419B5}" type="slidenum">
              <a:rPr lang="en-US" altLang="en-US"/>
              <a:pPr/>
              <a:t>‹#›</a:t>
            </a:fld>
            <a:endParaRPr lang="en-US" altLang="en-US"/>
          </a:p>
        </p:txBody>
      </p:sp>
    </p:spTree>
    <p:extLst>
      <p:ext uri="{BB962C8B-B14F-4D97-AF65-F5344CB8AC3E}">
        <p14:creationId xmlns:p14="http://schemas.microsoft.com/office/powerpoint/2010/main" val="117397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7B1B6C63-A468-594A-9FA6-3250E751A39F}" type="datetime1">
              <a:rPr lang="en-US" smtClean="0"/>
              <a:t>1/19/24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30023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5822328F-8836-B445-85AB-8763DD495F60}" type="datetime1">
              <a:rPr lang="en-US" smtClean="0"/>
              <a:t>1/19/24</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45898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5526C6D2-508E-704C-A5F1-966F917B6F90}" type="datetime1">
              <a:rPr lang="en-US" smtClean="0"/>
              <a:t>1/19/24</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00351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11982895-B88F-494B-BA68-467222F6EBD4}" type="datetime1">
              <a:rPr lang="en-US" smtClean="0"/>
              <a:t>1/19/24</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67957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F60BE996-004D-0F42-87F3-ECD6138E779D}" type="datetime1">
              <a:rPr lang="en-US" smtClean="0"/>
              <a:t>1/19/24</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06799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02657F0B-73C7-DD4F-B004-2CA57230C50F}" type="datetime1">
              <a:rPr lang="en-US" smtClean="0"/>
              <a:t>1/19/24</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06610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4CF9DFF-44F3-1F49-8167-22F8B0C43DCF}" type="datetime1">
              <a:rPr lang="en-US" smtClean="0"/>
              <a:t>1/19/24</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13193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98675275-C8FF-6747-AE2E-89522A4565D7}" type="datetime1">
              <a:rPr lang="en-US" smtClean="0"/>
              <a:t>1/19/24</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53836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3C0D3DA8-DAC1-B541-8ACD-41948E841D4A}" type="datetime1">
              <a:rPr lang="en-US" smtClean="0"/>
              <a:t>1/19/24</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183089869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Lst>
  <p:hf hdr="0" ftr="0" dt="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2.bin"/><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CE6CDF-ADB7-468C-85C9-B20A076F3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9EA3C6-5BB9-4426-BF58-2B808502F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0A35E7-9EF6-40E1-A6C5-0B6D3D724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1600"/>
            <a:ext cx="11389581" cy="411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D1DC46-AB52-AAB5-721F-165F68D183A7}"/>
              </a:ext>
            </a:extLst>
          </p:cNvPr>
          <p:cNvSpPr>
            <a:spLocks noGrp="1"/>
          </p:cNvSpPr>
          <p:nvPr>
            <p:ph type="ctrTitle"/>
          </p:nvPr>
        </p:nvSpPr>
        <p:spPr>
          <a:xfrm>
            <a:off x="4677103" y="1608083"/>
            <a:ext cx="5876597" cy="2015932"/>
          </a:xfrm>
        </p:spPr>
        <p:txBody>
          <a:bodyPr>
            <a:noAutofit/>
          </a:bodyPr>
          <a:lstStyle/>
          <a:p>
            <a:pPr>
              <a:lnSpc>
                <a:spcPct val="90000"/>
              </a:lnSpc>
            </a:pPr>
            <a:r>
              <a:rPr lang="en-US" altLang="en-US" sz="3600" dirty="0"/>
              <a:t>Array , Array list and Linked Lists</a:t>
            </a:r>
            <a:endParaRPr lang="en-US" sz="3600" dirty="0"/>
          </a:p>
        </p:txBody>
      </p:sp>
      <p:sp>
        <p:nvSpPr>
          <p:cNvPr id="3" name="Subtitle 2">
            <a:extLst>
              <a:ext uri="{FF2B5EF4-FFF2-40B4-BE49-F238E27FC236}">
                <a16:creationId xmlns:a16="http://schemas.microsoft.com/office/drawing/2014/main" id="{328B4D00-EECB-CFEF-3867-9124CE3D55E8}"/>
              </a:ext>
            </a:extLst>
          </p:cNvPr>
          <p:cNvSpPr>
            <a:spLocks noGrp="1"/>
          </p:cNvSpPr>
          <p:nvPr>
            <p:ph type="subTitle" idx="1"/>
          </p:nvPr>
        </p:nvSpPr>
        <p:spPr>
          <a:xfrm>
            <a:off x="4876799" y="3858564"/>
            <a:ext cx="5676901" cy="1061184"/>
          </a:xfrm>
        </p:spPr>
        <p:txBody>
          <a:bodyPr>
            <a:noAutofit/>
          </a:bodyPr>
          <a:lstStyle/>
          <a:p>
            <a:endParaRPr lang="en-US" sz="2400" dirty="0"/>
          </a:p>
        </p:txBody>
      </p:sp>
      <p:sp>
        <p:nvSpPr>
          <p:cNvPr id="5" name="Slide Number Placeholder 4">
            <a:extLst>
              <a:ext uri="{FF2B5EF4-FFF2-40B4-BE49-F238E27FC236}">
                <a16:creationId xmlns:a16="http://schemas.microsoft.com/office/drawing/2014/main" id="{A27CC160-5316-A0E9-4B81-7E121351A273}"/>
              </a:ext>
            </a:extLst>
          </p:cNvPr>
          <p:cNvSpPr>
            <a:spLocks noGrp="1"/>
          </p:cNvSpPr>
          <p:nvPr>
            <p:ph type="sldNum" sz="quarter" idx="12"/>
          </p:nvPr>
        </p:nvSpPr>
        <p:spPr/>
        <p:txBody>
          <a:bodyPr/>
          <a:lstStyle/>
          <a:p>
            <a:fld id="{D637F8FC-4B86-4690-8888-22AB2F781BEF}" type="slidenum">
              <a:rPr lang="en-US" smtClean="0"/>
              <a:t>1</a:t>
            </a:fld>
            <a:endParaRPr lang="en-US"/>
          </a:p>
        </p:txBody>
      </p:sp>
    </p:spTree>
    <p:extLst>
      <p:ext uri="{BB962C8B-B14F-4D97-AF65-F5344CB8AC3E}">
        <p14:creationId xmlns:p14="http://schemas.microsoft.com/office/powerpoint/2010/main" val="3529706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77C2-ECB9-3496-425F-68420B2F9050}"/>
              </a:ext>
            </a:extLst>
          </p:cNvPr>
          <p:cNvSpPr>
            <a:spLocks noGrp="1"/>
          </p:cNvSpPr>
          <p:nvPr>
            <p:ph type="title"/>
          </p:nvPr>
        </p:nvSpPr>
        <p:spPr>
          <a:xfrm>
            <a:off x="1339411" y="107730"/>
            <a:ext cx="8915402" cy="1371600"/>
          </a:xfrm>
        </p:spPr>
        <p:txBody>
          <a:bodyPr/>
          <a:lstStyle/>
          <a:p>
            <a:r>
              <a:rPr lang="en-US" dirty="0"/>
              <a:t>Array Implementation in Java</a:t>
            </a:r>
          </a:p>
        </p:txBody>
      </p:sp>
      <p:sp>
        <p:nvSpPr>
          <p:cNvPr id="3" name="Content Placeholder 2">
            <a:extLst>
              <a:ext uri="{FF2B5EF4-FFF2-40B4-BE49-F238E27FC236}">
                <a16:creationId xmlns:a16="http://schemas.microsoft.com/office/drawing/2014/main" id="{C1CD3469-2DB9-A8B4-2E68-A6A64CCA48B7}"/>
              </a:ext>
            </a:extLst>
          </p:cNvPr>
          <p:cNvSpPr>
            <a:spLocks noGrp="1"/>
          </p:cNvSpPr>
          <p:nvPr>
            <p:ph idx="1"/>
          </p:nvPr>
        </p:nvSpPr>
        <p:spPr>
          <a:xfrm>
            <a:off x="1166647" y="1479330"/>
            <a:ext cx="9260930" cy="4984531"/>
          </a:xfrm>
        </p:spPr>
        <p:txBody>
          <a:bodyPr>
            <a:noAutofit/>
          </a:bodyPr>
          <a:lstStyle/>
          <a:p>
            <a:r>
              <a:rPr lang="en-US" dirty="0"/>
              <a:t>public class </a:t>
            </a:r>
            <a:r>
              <a:rPr lang="en-US" dirty="0" err="1"/>
              <a:t>ArrayImplementation</a:t>
            </a:r>
            <a:r>
              <a:rPr lang="en-US" dirty="0"/>
              <a:t> {</a:t>
            </a:r>
          </a:p>
          <a:p>
            <a:endParaRPr lang="en-US" dirty="0"/>
          </a:p>
          <a:p>
            <a:r>
              <a:rPr lang="en-US" dirty="0"/>
              <a:t>    public static void main(String[] </a:t>
            </a:r>
            <a:r>
              <a:rPr lang="en-US" dirty="0" err="1"/>
              <a:t>args</a:t>
            </a:r>
            <a:r>
              <a:rPr lang="en-US" dirty="0"/>
              <a:t>) {</a:t>
            </a:r>
          </a:p>
          <a:p>
            <a:r>
              <a:rPr lang="en-US" dirty="0"/>
              <a:t>        // Creating an array of integers</a:t>
            </a:r>
          </a:p>
          <a:p>
            <a:r>
              <a:rPr lang="en-US" dirty="0"/>
              <a:t>        int[] numbers = new int[5];</a:t>
            </a:r>
          </a:p>
          <a:p>
            <a:r>
              <a:rPr lang="en-US" dirty="0"/>
              <a:t>             // Initializing array elements</a:t>
            </a:r>
          </a:p>
          <a:p>
            <a:r>
              <a:rPr lang="en-US" dirty="0"/>
              <a:t>        numbers[0] = 10;</a:t>
            </a:r>
          </a:p>
          <a:p>
            <a:r>
              <a:rPr lang="en-US" dirty="0"/>
              <a:t>        numbers[1] = 20;</a:t>
            </a:r>
          </a:p>
          <a:p>
            <a:r>
              <a:rPr lang="en-US" dirty="0"/>
              <a:t>        numbers[2] = 30;</a:t>
            </a:r>
          </a:p>
          <a:p>
            <a:r>
              <a:rPr lang="en-US" dirty="0"/>
              <a:t>        numbers[3] = 40;</a:t>
            </a:r>
          </a:p>
          <a:p>
            <a:r>
              <a:rPr lang="en-US" dirty="0"/>
              <a:t>        numbers[4] = 50;</a:t>
            </a:r>
          </a:p>
          <a:p>
            <a:pPr marL="0" indent="0">
              <a:buNone/>
            </a:pPr>
            <a:endParaRPr lang="en-US" dirty="0"/>
          </a:p>
        </p:txBody>
      </p:sp>
      <p:sp>
        <p:nvSpPr>
          <p:cNvPr id="4" name="Slide Number Placeholder 3">
            <a:extLst>
              <a:ext uri="{FF2B5EF4-FFF2-40B4-BE49-F238E27FC236}">
                <a16:creationId xmlns:a16="http://schemas.microsoft.com/office/drawing/2014/main" id="{B7D55A53-9407-921A-2A1A-00E19F88527A}"/>
              </a:ext>
            </a:extLst>
          </p:cNvPr>
          <p:cNvSpPr>
            <a:spLocks noGrp="1"/>
          </p:cNvSpPr>
          <p:nvPr>
            <p:ph type="sldNum" sz="quarter" idx="12"/>
          </p:nvPr>
        </p:nvSpPr>
        <p:spPr/>
        <p:txBody>
          <a:bodyPr/>
          <a:lstStyle/>
          <a:p>
            <a:fld id="{D637F8FC-4B86-4690-8888-22AB2F781BEF}" type="slidenum">
              <a:rPr lang="en-US" smtClean="0"/>
              <a:t>10</a:t>
            </a:fld>
            <a:endParaRPr lang="en-US"/>
          </a:p>
        </p:txBody>
      </p:sp>
    </p:spTree>
    <p:extLst>
      <p:ext uri="{BB962C8B-B14F-4D97-AF65-F5344CB8AC3E}">
        <p14:creationId xmlns:p14="http://schemas.microsoft.com/office/powerpoint/2010/main" val="298330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77C2-ECB9-3496-425F-68420B2F90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CD3469-2DB9-A8B4-2E68-A6A64CCA48B7}"/>
              </a:ext>
            </a:extLst>
          </p:cNvPr>
          <p:cNvSpPr>
            <a:spLocks noGrp="1"/>
          </p:cNvSpPr>
          <p:nvPr>
            <p:ph idx="1"/>
          </p:nvPr>
        </p:nvSpPr>
        <p:spPr/>
        <p:txBody>
          <a:bodyPr>
            <a:normAutofit/>
          </a:bodyPr>
          <a:lstStyle/>
          <a:p>
            <a:r>
              <a:rPr lang="en-US" dirty="0"/>
              <a:t> // Accessing and printing array elements</a:t>
            </a:r>
          </a:p>
          <a:p>
            <a:r>
              <a:rPr lang="en-US" dirty="0"/>
              <a:t>        </a:t>
            </a:r>
            <a:r>
              <a:rPr lang="en-US" dirty="0" err="1"/>
              <a:t>System.out.println</a:t>
            </a:r>
            <a:r>
              <a:rPr lang="en-US" dirty="0"/>
              <a:t>("Array elements:");</a:t>
            </a:r>
          </a:p>
          <a:p>
            <a:r>
              <a:rPr lang="en-US" dirty="0"/>
              <a:t>        for (int </a:t>
            </a:r>
            <a:r>
              <a:rPr lang="en-US" dirty="0" err="1"/>
              <a:t>i</a:t>
            </a:r>
            <a:r>
              <a:rPr lang="en-US" dirty="0"/>
              <a:t> = 0; </a:t>
            </a:r>
            <a:r>
              <a:rPr lang="en-US" dirty="0" err="1"/>
              <a:t>i</a:t>
            </a:r>
            <a:r>
              <a:rPr lang="en-US" dirty="0"/>
              <a:t> &lt; </a:t>
            </a:r>
            <a:r>
              <a:rPr lang="en-US" dirty="0" err="1"/>
              <a:t>numbers.length</a:t>
            </a:r>
            <a:r>
              <a:rPr lang="en-US" dirty="0"/>
              <a:t>; </a:t>
            </a:r>
            <a:r>
              <a:rPr lang="en-US" dirty="0" err="1"/>
              <a:t>i</a:t>
            </a:r>
            <a:r>
              <a:rPr lang="en-US" dirty="0"/>
              <a:t>++) {</a:t>
            </a:r>
          </a:p>
          <a:p>
            <a:r>
              <a:rPr lang="en-US" dirty="0"/>
              <a:t>            </a:t>
            </a:r>
            <a:r>
              <a:rPr lang="en-US" dirty="0" err="1"/>
              <a:t>System.out.println</a:t>
            </a:r>
            <a:r>
              <a:rPr lang="en-US" dirty="0"/>
              <a:t>("numbers[" + </a:t>
            </a:r>
            <a:r>
              <a:rPr lang="en-US" dirty="0" err="1"/>
              <a:t>i</a:t>
            </a:r>
            <a:r>
              <a:rPr lang="en-US" dirty="0"/>
              <a:t> + "] = " + numbers[</a:t>
            </a:r>
            <a:r>
              <a:rPr lang="en-US" dirty="0" err="1"/>
              <a:t>i</a:t>
            </a:r>
            <a:r>
              <a:rPr lang="en-US" dirty="0"/>
              <a:t>]);</a:t>
            </a:r>
          </a:p>
          <a:p>
            <a:r>
              <a:rPr lang="en-US" dirty="0"/>
              <a:t>        }</a:t>
            </a:r>
          </a:p>
          <a:p>
            <a:r>
              <a:rPr lang="en-US" dirty="0"/>
              <a:t>        </a:t>
            </a:r>
          </a:p>
          <a:p>
            <a:r>
              <a:rPr lang="en-US" dirty="0"/>
              <a:t>        // Updating an array element</a:t>
            </a:r>
          </a:p>
          <a:p>
            <a:r>
              <a:rPr lang="en-US" dirty="0"/>
              <a:t>        numbers[2] = 35;</a:t>
            </a:r>
          </a:p>
          <a:p>
            <a:r>
              <a:rPr lang="en-US" dirty="0"/>
              <a:t>        </a:t>
            </a:r>
          </a:p>
        </p:txBody>
      </p:sp>
      <p:sp>
        <p:nvSpPr>
          <p:cNvPr id="4" name="Slide Number Placeholder 3">
            <a:extLst>
              <a:ext uri="{FF2B5EF4-FFF2-40B4-BE49-F238E27FC236}">
                <a16:creationId xmlns:a16="http://schemas.microsoft.com/office/drawing/2014/main" id="{C255CA05-6AD4-1CC6-CF2F-0A0A7891D815}"/>
              </a:ext>
            </a:extLst>
          </p:cNvPr>
          <p:cNvSpPr>
            <a:spLocks noGrp="1"/>
          </p:cNvSpPr>
          <p:nvPr>
            <p:ph type="sldNum" sz="quarter" idx="12"/>
          </p:nvPr>
        </p:nvSpPr>
        <p:spPr/>
        <p:txBody>
          <a:bodyPr/>
          <a:lstStyle/>
          <a:p>
            <a:fld id="{D637F8FC-4B86-4690-8888-22AB2F781BEF}" type="slidenum">
              <a:rPr lang="en-US" smtClean="0"/>
              <a:t>11</a:t>
            </a:fld>
            <a:endParaRPr lang="en-US"/>
          </a:p>
        </p:txBody>
      </p:sp>
    </p:spTree>
    <p:extLst>
      <p:ext uri="{BB962C8B-B14F-4D97-AF65-F5344CB8AC3E}">
        <p14:creationId xmlns:p14="http://schemas.microsoft.com/office/powerpoint/2010/main" val="150542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A24D1-42FC-3DA7-440A-17FBD8A4DA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F673F0-6682-BA7C-BD26-3A9AC1F548C7}"/>
              </a:ext>
            </a:extLst>
          </p:cNvPr>
          <p:cNvSpPr>
            <a:spLocks noGrp="1"/>
          </p:cNvSpPr>
          <p:nvPr>
            <p:ph idx="1"/>
          </p:nvPr>
        </p:nvSpPr>
        <p:spPr/>
        <p:txBody>
          <a:bodyPr>
            <a:noAutofit/>
          </a:bodyPr>
          <a:lstStyle/>
          <a:p>
            <a:r>
              <a:rPr lang="en-US" sz="2400" dirty="0"/>
              <a:t> // Accessing and printing the updated array</a:t>
            </a:r>
          </a:p>
          <a:p>
            <a:r>
              <a:rPr lang="en-US" sz="2400" dirty="0"/>
              <a:t>        </a:t>
            </a:r>
            <a:r>
              <a:rPr lang="en-US" sz="2400" dirty="0" err="1"/>
              <a:t>System.out.println</a:t>
            </a:r>
            <a:r>
              <a:rPr lang="en-US" sz="2400" dirty="0"/>
              <a:t>("\</a:t>
            </a:r>
            <a:r>
              <a:rPr lang="en-US" sz="2400" dirty="0" err="1"/>
              <a:t>nUpdated</a:t>
            </a:r>
            <a:r>
              <a:rPr lang="en-US" sz="2400" dirty="0"/>
              <a:t> array elements:");</a:t>
            </a:r>
          </a:p>
          <a:p>
            <a:r>
              <a:rPr lang="en-US" sz="2400" dirty="0"/>
              <a:t>        for (int </a:t>
            </a:r>
            <a:r>
              <a:rPr lang="en-US" sz="2400" dirty="0" err="1"/>
              <a:t>i</a:t>
            </a:r>
            <a:r>
              <a:rPr lang="en-US" sz="2400" dirty="0"/>
              <a:t> = 0; </a:t>
            </a:r>
            <a:r>
              <a:rPr lang="en-US" sz="2400" dirty="0" err="1"/>
              <a:t>i</a:t>
            </a:r>
            <a:r>
              <a:rPr lang="en-US" sz="2400" dirty="0"/>
              <a:t> &lt; </a:t>
            </a:r>
            <a:r>
              <a:rPr lang="en-US" sz="2400" dirty="0" err="1"/>
              <a:t>numbers.length</a:t>
            </a:r>
            <a:r>
              <a:rPr lang="en-US" sz="2400" dirty="0"/>
              <a:t>; </a:t>
            </a:r>
            <a:r>
              <a:rPr lang="en-US" sz="2400" dirty="0" err="1"/>
              <a:t>i</a:t>
            </a:r>
            <a:r>
              <a:rPr lang="en-US" sz="2400" dirty="0"/>
              <a:t>++) {</a:t>
            </a:r>
          </a:p>
          <a:p>
            <a:r>
              <a:rPr lang="en-US" sz="2400" dirty="0"/>
              <a:t>            </a:t>
            </a:r>
            <a:r>
              <a:rPr lang="en-US" sz="2400" dirty="0" err="1"/>
              <a:t>System.out.println</a:t>
            </a:r>
            <a:r>
              <a:rPr lang="en-US" sz="2400" dirty="0"/>
              <a:t>("numbers[" + </a:t>
            </a:r>
            <a:r>
              <a:rPr lang="en-US" sz="2400" dirty="0" err="1"/>
              <a:t>i</a:t>
            </a:r>
            <a:r>
              <a:rPr lang="en-US" sz="2400" dirty="0"/>
              <a:t> + "] = " + numbers[</a:t>
            </a:r>
            <a:r>
              <a:rPr lang="en-US" sz="2400" dirty="0" err="1"/>
              <a:t>i</a:t>
            </a:r>
            <a:r>
              <a:rPr lang="en-US" sz="2400" dirty="0"/>
              <a:t>]);</a:t>
            </a:r>
          </a:p>
          <a:p>
            <a:r>
              <a:rPr lang="en-US" sz="2400" dirty="0"/>
              <a:t>        }</a:t>
            </a:r>
          </a:p>
          <a:p>
            <a:pPr marL="0" indent="0">
              <a:buNone/>
            </a:pPr>
            <a:endParaRPr lang="en-US" sz="2400" dirty="0"/>
          </a:p>
        </p:txBody>
      </p:sp>
      <p:sp>
        <p:nvSpPr>
          <p:cNvPr id="4" name="Slide Number Placeholder 3">
            <a:extLst>
              <a:ext uri="{FF2B5EF4-FFF2-40B4-BE49-F238E27FC236}">
                <a16:creationId xmlns:a16="http://schemas.microsoft.com/office/drawing/2014/main" id="{F7BE5289-61CB-E1FC-04DE-765152A60763}"/>
              </a:ext>
            </a:extLst>
          </p:cNvPr>
          <p:cNvSpPr>
            <a:spLocks noGrp="1"/>
          </p:cNvSpPr>
          <p:nvPr>
            <p:ph type="sldNum" sz="quarter" idx="12"/>
          </p:nvPr>
        </p:nvSpPr>
        <p:spPr/>
        <p:txBody>
          <a:bodyPr/>
          <a:lstStyle/>
          <a:p>
            <a:fld id="{D637F8FC-4B86-4690-8888-22AB2F781BEF}" type="slidenum">
              <a:rPr lang="en-US" smtClean="0"/>
              <a:t>12</a:t>
            </a:fld>
            <a:endParaRPr lang="en-US"/>
          </a:p>
        </p:txBody>
      </p:sp>
    </p:spTree>
    <p:extLst>
      <p:ext uri="{BB962C8B-B14F-4D97-AF65-F5344CB8AC3E}">
        <p14:creationId xmlns:p14="http://schemas.microsoft.com/office/powerpoint/2010/main" val="2107597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E135-4743-3CEC-2ECC-61040F9D43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99508-ACFB-DB01-BD9A-BC51BEE7C154}"/>
              </a:ext>
            </a:extLst>
          </p:cNvPr>
          <p:cNvSpPr>
            <a:spLocks noGrp="1"/>
          </p:cNvSpPr>
          <p:nvPr>
            <p:ph idx="1"/>
          </p:nvPr>
        </p:nvSpPr>
        <p:spPr/>
        <p:txBody>
          <a:bodyPr/>
          <a:lstStyle/>
          <a:p>
            <a:r>
              <a:rPr lang="en-US" sz="1800" dirty="0"/>
              <a:t> // Finding the sum of array elements</a:t>
            </a:r>
          </a:p>
          <a:p>
            <a:r>
              <a:rPr lang="en-US" sz="1800" dirty="0"/>
              <a:t>        int sum = 0;</a:t>
            </a:r>
          </a:p>
          <a:p>
            <a:r>
              <a:rPr lang="en-US" sz="1800" dirty="0"/>
              <a:t>        for (int </a:t>
            </a:r>
            <a:r>
              <a:rPr lang="en-US" sz="1800" dirty="0" err="1"/>
              <a:t>i</a:t>
            </a:r>
            <a:r>
              <a:rPr lang="en-US" sz="1800" dirty="0"/>
              <a:t> = 0; </a:t>
            </a:r>
            <a:r>
              <a:rPr lang="en-US" sz="1800" dirty="0" err="1"/>
              <a:t>i</a:t>
            </a:r>
            <a:r>
              <a:rPr lang="en-US" sz="1800" dirty="0"/>
              <a:t> &lt; </a:t>
            </a:r>
            <a:r>
              <a:rPr lang="en-US" sz="1800" dirty="0" err="1"/>
              <a:t>numbers.length</a:t>
            </a:r>
            <a:r>
              <a:rPr lang="en-US" sz="1800" dirty="0"/>
              <a:t>; </a:t>
            </a:r>
            <a:r>
              <a:rPr lang="en-US" sz="1800" dirty="0" err="1"/>
              <a:t>i</a:t>
            </a:r>
            <a:r>
              <a:rPr lang="en-US" sz="1800" dirty="0"/>
              <a:t>++) {</a:t>
            </a:r>
          </a:p>
          <a:p>
            <a:r>
              <a:rPr lang="en-US" sz="1800" dirty="0"/>
              <a:t>            sum += numbers[</a:t>
            </a:r>
            <a:r>
              <a:rPr lang="en-US" sz="1800" dirty="0" err="1"/>
              <a:t>i</a:t>
            </a:r>
            <a:r>
              <a:rPr lang="en-US" sz="1800" dirty="0"/>
              <a:t>];</a:t>
            </a:r>
          </a:p>
          <a:p>
            <a:r>
              <a:rPr lang="en-US" sz="1800" dirty="0"/>
              <a:t>        }</a:t>
            </a:r>
          </a:p>
          <a:p>
            <a:r>
              <a:rPr lang="en-US" sz="1800" dirty="0"/>
              <a:t>        </a:t>
            </a:r>
            <a:r>
              <a:rPr lang="en-US" sz="1800" dirty="0" err="1"/>
              <a:t>System.out.println</a:t>
            </a:r>
            <a:r>
              <a:rPr lang="en-US" sz="1800" dirty="0"/>
              <a:t>("\</a:t>
            </a:r>
            <a:r>
              <a:rPr lang="en-US" sz="1800" dirty="0" err="1"/>
              <a:t>nSum</a:t>
            </a:r>
            <a:r>
              <a:rPr lang="en-US" sz="1800" dirty="0"/>
              <a:t> of array elements: " + sum);</a:t>
            </a:r>
          </a:p>
          <a:p>
            <a:r>
              <a:rPr lang="en-US" sz="1800" dirty="0"/>
              <a:t>    }</a:t>
            </a:r>
          </a:p>
          <a:p>
            <a:r>
              <a:rPr lang="en-US" sz="1800" dirty="0"/>
              <a:t>}</a:t>
            </a:r>
            <a:endParaRPr lang="en-US" dirty="0"/>
          </a:p>
        </p:txBody>
      </p:sp>
      <p:sp>
        <p:nvSpPr>
          <p:cNvPr id="4" name="Slide Number Placeholder 3">
            <a:extLst>
              <a:ext uri="{FF2B5EF4-FFF2-40B4-BE49-F238E27FC236}">
                <a16:creationId xmlns:a16="http://schemas.microsoft.com/office/drawing/2014/main" id="{A4B87C89-E1A1-8FD1-CA7F-96E3DD7EF30C}"/>
              </a:ext>
            </a:extLst>
          </p:cNvPr>
          <p:cNvSpPr>
            <a:spLocks noGrp="1"/>
          </p:cNvSpPr>
          <p:nvPr>
            <p:ph type="sldNum" sz="quarter" idx="12"/>
          </p:nvPr>
        </p:nvSpPr>
        <p:spPr/>
        <p:txBody>
          <a:bodyPr/>
          <a:lstStyle/>
          <a:p>
            <a:fld id="{D637F8FC-4B86-4690-8888-22AB2F781BEF}" type="slidenum">
              <a:rPr lang="en-US" smtClean="0"/>
              <a:t>13</a:t>
            </a:fld>
            <a:endParaRPr lang="en-US"/>
          </a:p>
        </p:txBody>
      </p:sp>
    </p:spTree>
    <p:extLst>
      <p:ext uri="{BB962C8B-B14F-4D97-AF65-F5344CB8AC3E}">
        <p14:creationId xmlns:p14="http://schemas.microsoft.com/office/powerpoint/2010/main" val="229850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44C8FBA-C283-1424-6949-8F13BB16381F}"/>
              </a:ext>
            </a:extLst>
          </p:cNvPr>
          <p:cNvSpPr>
            <a:spLocks noGrp="1" noChangeArrowheads="1"/>
          </p:cNvSpPr>
          <p:nvPr>
            <p:ph type="title"/>
          </p:nvPr>
        </p:nvSpPr>
        <p:spPr/>
        <p:txBody>
          <a:bodyPr/>
          <a:lstStyle/>
          <a:p>
            <a:r>
              <a:rPr lang="en-US" altLang="en-US"/>
              <a:t>2-Dimensional Array Declaration</a:t>
            </a:r>
          </a:p>
        </p:txBody>
      </p:sp>
      <p:sp>
        <p:nvSpPr>
          <p:cNvPr id="68611" name="Rectangle 3">
            <a:extLst>
              <a:ext uri="{FF2B5EF4-FFF2-40B4-BE49-F238E27FC236}">
                <a16:creationId xmlns:a16="http://schemas.microsoft.com/office/drawing/2014/main" id="{86626108-F6AA-6304-7FDC-1A57A5A92DCB}"/>
              </a:ext>
            </a:extLst>
          </p:cNvPr>
          <p:cNvSpPr>
            <a:spLocks noGrp="1" noChangeArrowheads="1"/>
          </p:cNvSpPr>
          <p:nvPr>
            <p:ph type="body" sz="half" idx="1"/>
          </p:nvPr>
        </p:nvSpPr>
        <p:spPr/>
        <p:txBody>
          <a:bodyPr>
            <a:normAutofit fontScale="77500" lnSpcReduction="20000"/>
          </a:bodyPr>
          <a:lstStyle/>
          <a:p>
            <a:r>
              <a:rPr lang="en-US" altLang="en-US" sz="2800" dirty="0"/>
              <a:t>Syntax: </a:t>
            </a:r>
            <a:r>
              <a:rPr lang="en-US" altLang="en-US" sz="2800" i="1" dirty="0" err="1"/>
              <a:t>BaseType</a:t>
            </a:r>
            <a:r>
              <a:rPr lang="en-US" altLang="en-US" sz="2800" i="1" dirty="0"/>
              <a:t> Name</a:t>
            </a:r>
            <a:r>
              <a:rPr lang="en-US" altLang="en-US" sz="2800" dirty="0"/>
              <a:t>[</a:t>
            </a:r>
            <a:r>
              <a:rPr lang="en-US" altLang="en-US" sz="2800" i="1" dirty="0"/>
              <a:t>IntLit1</a:t>
            </a:r>
            <a:r>
              <a:rPr lang="en-US" altLang="en-US" sz="2800" dirty="0"/>
              <a:t>][</a:t>
            </a:r>
            <a:r>
              <a:rPr lang="en-US" altLang="en-US" sz="2800" i="1" dirty="0"/>
              <a:t>IntLit2</a:t>
            </a:r>
            <a:r>
              <a:rPr lang="en-US" altLang="en-US" sz="2800" dirty="0"/>
              <a:t>];</a:t>
            </a:r>
          </a:p>
          <a:p>
            <a:r>
              <a:rPr lang="en-US" altLang="en-US" sz="2800" dirty="0"/>
              <a:t>Examples:</a:t>
            </a:r>
          </a:p>
          <a:p>
            <a:pPr lvl="1">
              <a:buFontTx/>
              <a:buNone/>
            </a:pPr>
            <a:r>
              <a:rPr lang="en-US" altLang="en-US" sz="2400" dirty="0"/>
              <a:t>int Scores[100][10]; /* 100 x 10 set of scores */</a:t>
            </a:r>
          </a:p>
          <a:p>
            <a:pPr lvl="1">
              <a:buFontTx/>
              <a:buNone/>
            </a:pPr>
            <a:r>
              <a:rPr lang="en-US" altLang="en-US" sz="2400" dirty="0"/>
              <a:t>char Maze[5][5];      /* 5 x 5 matrix of chars for Maze */</a:t>
            </a:r>
          </a:p>
          <a:p>
            <a:pPr lvl="1">
              <a:buFontTx/>
              <a:buNone/>
            </a:pPr>
            <a:r>
              <a:rPr lang="en-US" altLang="en-US" sz="2400" dirty="0"/>
              <a:t>float </a:t>
            </a:r>
            <a:r>
              <a:rPr lang="en-US" altLang="en-US" sz="2400" dirty="0" err="1"/>
              <a:t>FloatM</a:t>
            </a:r>
            <a:r>
              <a:rPr lang="en-US" altLang="en-US" sz="2400" dirty="0"/>
              <a:t>[3][4];  /* 3 x 4 matrix of floats */</a:t>
            </a:r>
          </a:p>
          <a:p>
            <a:endParaRPr lang="en-US" altLang="en-US" sz="2800" dirty="0"/>
          </a:p>
        </p:txBody>
      </p:sp>
      <p:graphicFrame>
        <p:nvGraphicFramePr>
          <p:cNvPr id="68612" name="Object 4">
            <a:extLst>
              <a:ext uri="{FF2B5EF4-FFF2-40B4-BE49-F238E27FC236}">
                <a16:creationId xmlns:a16="http://schemas.microsoft.com/office/drawing/2014/main" id="{DF24B8C0-FEBC-A2D9-34CA-68B148A2EF0A}"/>
              </a:ext>
            </a:extLst>
          </p:cNvPr>
          <p:cNvGraphicFramePr>
            <a:graphicFrameLocks noGrp="1" noChangeAspect="1"/>
          </p:cNvGraphicFramePr>
          <p:nvPr>
            <p:ph sz="half" idx="2"/>
          </p:nvPr>
        </p:nvGraphicFramePr>
        <p:xfrm>
          <a:off x="4648200" y="4343401"/>
          <a:ext cx="3429000" cy="2193925"/>
        </p:xfrm>
        <a:graphic>
          <a:graphicData uri="http://schemas.openxmlformats.org/presentationml/2006/ole">
            <mc:AlternateContent xmlns:mc="http://schemas.openxmlformats.org/markup-compatibility/2006">
              <mc:Choice xmlns:v="urn:schemas-microsoft-com:vml" Requires="v">
                <p:oleObj name="VISIO" r:id="rId2" imgW="4000500" imgH="2463800" progId="Visio.Drawing.4">
                  <p:embed/>
                </p:oleObj>
              </mc:Choice>
              <mc:Fallback>
                <p:oleObj name="VISIO" r:id="rId2" imgW="4000500" imgH="2463800" progId="Visio.Drawing.4">
                  <p:embed/>
                  <p:pic>
                    <p:nvPicPr>
                      <p:cNvPr id="68612" name="Object 4">
                        <a:extLst>
                          <a:ext uri="{FF2B5EF4-FFF2-40B4-BE49-F238E27FC236}">
                            <a16:creationId xmlns:a16="http://schemas.microsoft.com/office/drawing/2014/main" id="{DF24B8C0-FEBC-A2D9-34CA-68B148A2E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343401"/>
                        <a:ext cx="3429000" cy="2193925"/>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74B01BCF-4886-8281-9EED-B38143DC06E4}"/>
              </a:ext>
            </a:extLst>
          </p:cNvPr>
          <p:cNvSpPr>
            <a:spLocks noGrp="1"/>
          </p:cNvSpPr>
          <p:nvPr>
            <p:ph type="sldNum" sz="quarter" idx="12"/>
          </p:nvPr>
        </p:nvSpPr>
        <p:spPr/>
        <p:txBody>
          <a:bodyPr/>
          <a:lstStyle/>
          <a:p>
            <a:fld id="{26EE4A7B-D0E8-4748-8BC5-94A7E97419B5}"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961D89D-5D08-23F6-B49D-F88E62EAD0B4}"/>
              </a:ext>
            </a:extLst>
          </p:cNvPr>
          <p:cNvSpPr>
            <a:spLocks noGrp="1" noChangeArrowheads="1"/>
          </p:cNvSpPr>
          <p:nvPr>
            <p:ph type="title"/>
          </p:nvPr>
        </p:nvSpPr>
        <p:spPr/>
        <p:txBody>
          <a:bodyPr/>
          <a:lstStyle/>
          <a:p>
            <a:r>
              <a:rPr lang="en-US" altLang="en-US"/>
              <a:t>2D Array Element Reference</a:t>
            </a:r>
          </a:p>
        </p:txBody>
      </p:sp>
      <p:sp>
        <p:nvSpPr>
          <p:cNvPr id="70659" name="Rectangle 3">
            <a:extLst>
              <a:ext uri="{FF2B5EF4-FFF2-40B4-BE49-F238E27FC236}">
                <a16:creationId xmlns:a16="http://schemas.microsoft.com/office/drawing/2014/main" id="{9C58C5E7-FF7C-2C36-CBF2-833BD78F7049}"/>
              </a:ext>
            </a:extLst>
          </p:cNvPr>
          <p:cNvSpPr>
            <a:spLocks noGrp="1" noChangeArrowheads="1"/>
          </p:cNvSpPr>
          <p:nvPr>
            <p:ph type="body" idx="1"/>
          </p:nvPr>
        </p:nvSpPr>
        <p:spPr/>
        <p:txBody>
          <a:bodyPr>
            <a:normAutofit/>
          </a:bodyPr>
          <a:lstStyle/>
          <a:p>
            <a:r>
              <a:rPr lang="en-US" altLang="en-US" sz="2400" dirty="0"/>
              <a:t>Syntax: </a:t>
            </a:r>
            <a:r>
              <a:rPr lang="en-US" altLang="en-US" sz="2400" i="1" dirty="0"/>
              <a:t>Name</a:t>
            </a:r>
            <a:r>
              <a:rPr lang="en-US" altLang="en-US" sz="2400" dirty="0"/>
              <a:t>[</a:t>
            </a:r>
            <a:r>
              <a:rPr lang="en-US" altLang="en-US" sz="2400" i="1" dirty="0"/>
              <a:t>intExpr1</a:t>
            </a:r>
            <a:r>
              <a:rPr lang="en-US" altLang="en-US" sz="2400" dirty="0"/>
              <a:t>][</a:t>
            </a:r>
            <a:r>
              <a:rPr lang="en-US" altLang="en-US" sz="2400" i="1" dirty="0"/>
              <a:t>intExpr2</a:t>
            </a:r>
            <a:r>
              <a:rPr lang="en-US" altLang="en-US" sz="2400" dirty="0"/>
              <a:t>]</a:t>
            </a:r>
          </a:p>
          <a:p>
            <a:r>
              <a:rPr lang="en-US" altLang="en-US" sz="2400" dirty="0"/>
              <a:t>Expressions are used for the two dimensions in that order</a:t>
            </a:r>
          </a:p>
          <a:p>
            <a:r>
              <a:rPr lang="en-US" altLang="en-US" sz="2400" dirty="0"/>
              <a:t>Values used as subscripts must be legal for each dimension</a:t>
            </a:r>
          </a:p>
          <a:p>
            <a:r>
              <a:rPr lang="en-US" altLang="en-US" sz="2400" dirty="0"/>
              <a:t>Each location referenced can be treated as variable of that type</a:t>
            </a:r>
          </a:p>
          <a:p>
            <a:r>
              <a:rPr lang="en-US" altLang="en-US" sz="2400" dirty="0"/>
              <a:t>Example:  Maze[3][2] is a character</a:t>
            </a:r>
          </a:p>
        </p:txBody>
      </p:sp>
      <p:sp>
        <p:nvSpPr>
          <p:cNvPr id="2" name="Slide Number Placeholder 1">
            <a:extLst>
              <a:ext uri="{FF2B5EF4-FFF2-40B4-BE49-F238E27FC236}">
                <a16:creationId xmlns:a16="http://schemas.microsoft.com/office/drawing/2014/main" id="{0EB178AD-8DBE-B5D8-7C0E-00AAFCCCF8B9}"/>
              </a:ext>
            </a:extLst>
          </p:cNvPr>
          <p:cNvSpPr>
            <a:spLocks noGrp="1"/>
          </p:cNvSpPr>
          <p:nvPr>
            <p:ph type="sldNum" sz="quarter" idx="12"/>
          </p:nvPr>
        </p:nvSpPr>
        <p:spPr/>
        <p:txBody>
          <a:bodyPr/>
          <a:lstStyle/>
          <a:p>
            <a:fld id="{D637F8FC-4B86-4690-8888-22AB2F781BEF}"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6DD46E13-CA56-01D6-796B-220C647789AA}"/>
              </a:ext>
            </a:extLst>
          </p:cNvPr>
          <p:cNvSpPr>
            <a:spLocks noGrp="1" noChangeArrowheads="1"/>
          </p:cNvSpPr>
          <p:nvPr>
            <p:ph type="title"/>
          </p:nvPr>
        </p:nvSpPr>
        <p:spPr>
          <a:xfrm>
            <a:off x="1524000" y="609600"/>
            <a:ext cx="9144000" cy="1143000"/>
          </a:xfrm>
        </p:spPr>
        <p:txBody>
          <a:bodyPr/>
          <a:lstStyle/>
          <a:p>
            <a:r>
              <a:rPr lang="en-US" altLang="en-US"/>
              <a:t>Multi-Dimensional Array Declaration</a:t>
            </a:r>
          </a:p>
        </p:txBody>
      </p:sp>
      <p:sp>
        <p:nvSpPr>
          <p:cNvPr id="80899" name="Rectangle 3">
            <a:extLst>
              <a:ext uri="{FF2B5EF4-FFF2-40B4-BE49-F238E27FC236}">
                <a16:creationId xmlns:a16="http://schemas.microsoft.com/office/drawing/2014/main" id="{1DC58F8C-ADB7-E0E6-C88A-E5DB4B9DC98F}"/>
              </a:ext>
            </a:extLst>
          </p:cNvPr>
          <p:cNvSpPr>
            <a:spLocks noGrp="1" noChangeArrowheads="1"/>
          </p:cNvSpPr>
          <p:nvPr>
            <p:ph type="body" idx="1"/>
          </p:nvPr>
        </p:nvSpPr>
        <p:spPr>
          <a:xfrm>
            <a:off x="1618593" y="2057400"/>
            <a:ext cx="8935109" cy="4191000"/>
          </a:xfrm>
        </p:spPr>
        <p:txBody>
          <a:bodyPr>
            <a:noAutofit/>
          </a:bodyPr>
          <a:lstStyle/>
          <a:p>
            <a:r>
              <a:rPr lang="en-US" altLang="en-US" sz="2400" dirty="0"/>
              <a:t>Syntax: </a:t>
            </a:r>
          </a:p>
          <a:p>
            <a:pPr lvl="1">
              <a:buFontTx/>
              <a:buNone/>
            </a:pPr>
            <a:r>
              <a:rPr lang="en-US" altLang="en-US" sz="2400" i="1" dirty="0" err="1"/>
              <a:t>BaseType</a:t>
            </a:r>
            <a:r>
              <a:rPr lang="en-US" altLang="en-US" sz="2400" i="1" dirty="0"/>
              <a:t> Name</a:t>
            </a:r>
            <a:r>
              <a:rPr lang="en-US" altLang="en-US" sz="2400" dirty="0"/>
              <a:t>[</a:t>
            </a:r>
            <a:r>
              <a:rPr lang="en-US" altLang="en-US" sz="2400" i="1" dirty="0"/>
              <a:t>IntLit1</a:t>
            </a:r>
            <a:r>
              <a:rPr lang="en-US" altLang="en-US" sz="2400" dirty="0"/>
              <a:t>][</a:t>
            </a:r>
            <a:r>
              <a:rPr lang="en-US" altLang="en-US" sz="2400" i="1" dirty="0"/>
              <a:t>IntLit2</a:t>
            </a:r>
            <a:r>
              <a:rPr lang="en-US" altLang="en-US" sz="2400" dirty="0"/>
              <a:t>][</a:t>
            </a:r>
            <a:r>
              <a:rPr lang="en-US" altLang="en-US" sz="2400" i="1" dirty="0"/>
              <a:t>IntLit3</a:t>
            </a:r>
            <a:r>
              <a:rPr lang="en-US" altLang="en-US" sz="2400" dirty="0"/>
              <a:t>]...;</a:t>
            </a:r>
          </a:p>
          <a:p>
            <a:r>
              <a:rPr lang="en-US" altLang="en-US" sz="2400" dirty="0"/>
              <a:t>One constant for each dimension</a:t>
            </a:r>
          </a:p>
          <a:p>
            <a:r>
              <a:rPr lang="en-US" altLang="en-US" sz="2400" dirty="0"/>
              <a:t>Can have as many dimensions as desired</a:t>
            </a:r>
          </a:p>
          <a:p>
            <a:r>
              <a:rPr lang="en-US" altLang="en-US" sz="2400" dirty="0"/>
              <a:t>Examples:</a:t>
            </a:r>
          </a:p>
          <a:p>
            <a:pPr lvl="1">
              <a:buFontTx/>
              <a:buNone/>
            </a:pPr>
            <a:r>
              <a:rPr lang="en-US" altLang="en-US" sz="2400" dirty="0"/>
              <a:t>int </a:t>
            </a:r>
            <a:r>
              <a:rPr lang="en-US" altLang="en-US" sz="2400" dirty="0" err="1"/>
              <a:t>Ppoints</a:t>
            </a:r>
            <a:r>
              <a:rPr lang="en-US" altLang="en-US" sz="2400" dirty="0"/>
              <a:t>[100][256][256]; /* 3D array */</a:t>
            </a:r>
          </a:p>
          <a:p>
            <a:pPr lvl="1">
              <a:buFontTx/>
              <a:buNone/>
            </a:pPr>
            <a:r>
              <a:rPr lang="en-US" altLang="en-US" sz="2400" dirty="0"/>
              <a:t>float </a:t>
            </a:r>
            <a:r>
              <a:rPr lang="en-US" altLang="en-US" sz="2400" dirty="0" err="1"/>
              <a:t>TimeVolData</a:t>
            </a:r>
            <a:r>
              <a:rPr lang="en-US" altLang="en-US" sz="2400" dirty="0"/>
              <a:t>[100][256][256][256];</a:t>
            </a:r>
          </a:p>
          <a:p>
            <a:pPr lvl="1">
              <a:buFontTx/>
              <a:buNone/>
            </a:pPr>
            <a:r>
              <a:rPr lang="en-US" altLang="en-US" sz="2400" dirty="0"/>
              <a:t>  /* 4D array */</a:t>
            </a:r>
          </a:p>
          <a:p>
            <a:endParaRPr lang="en-US" altLang="en-US" sz="2400" dirty="0"/>
          </a:p>
        </p:txBody>
      </p:sp>
      <p:sp>
        <p:nvSpPr>
          <p:cNvPr id="2" name="Slide Number Placeholder 1">
            <a:extLst>
              <a:ext uri="{FF2B5EF4-FFF2-40B4-BE49-F238E27FC236}">
                <a16:creationId xmlns:a16="http://schemas.microsoft.com/office/drawing/2014/main" id="{4FA50D52-ED19-D1D0-8488-7EC421B605A0}"/>
              </a:ext>
            </a:extLst>
          </p:cNvPr>
          <p:cNvSpPr>
            <a:spLocks noGrp="1"/>
          </p:cNvSpPr>
          <p:nvPr>
            <p:ph type="sldNum" sz="quarter" idx="12"/>
          </p:nvPr>
        </p:nvSpPr>
        <p:spPr/>
        <p:txBody>
          <a:bodyPr/>
          <a:lstStyle/>
          <a:p>
            <a:fld id="{D637F8FC-4B86-4690-8888-22AB2F781BEF}"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C17ABE4-E645-9227-722F-344BD3C2F8D9}"/>
              </a:ext>
            </a:extLst>
          </p:cNvPr>
          <p:cNvSpPr>
            <a:spLocks noGrp="1" noChangeArrowheads="1"/>
          </p:cNvSpPr>
          <p:nvPr>
            <p:ph type="title"/>
          </p:nvPr>
        </p:nvSpPr>
        <p:spPr/>
        <p:txBody>
          <a:bodyPr/>
          <a:lstStyle/>
          <a:p>
            <a:r>
              <a:rPr lang="en-US" altLang="en-US"/>
              <a:t>Multi-Dim Array Reference</a:t>
            </a:r>
          </a:p>
        </p:txBody>
      </p:sp>
      <p:sp>
        <p:nvSpPr>
          <p:cNvPr id="82947" name="Rectangle 3">
            <a:extLst>
              <a:ext uri="{FF2B5EF4-FFF2-40B4-BE49-F238E27FC236}">
                <a16:creationId xmlns:a16="http://schemas.microsoft.com/office/drawing/2014/main" id="{E73DAAB2-B04A-CEB1-09E0-DFC11EDCDAC5}"/>
              </a:ext>
            </a:extLst>
          </p:cNvPr>
          <p:cNvSpPr>
            <a:spLocks noGrp="1" noChangeArrowheads="1"/>
          </p:cNvSpPr>
          <p:nvPr>
            <p:ph type="body" idx="1"/>
          </p:nvPr>
        </p:nvSpPr>
        <p:spPr/>
        <p:txBody>
          <a:bodyPr>
            <a:noAutofit/>
          </a:bodyPr>
          <a:lstStyle/>
          <a:p>
            <a:r>
              <a:rPr lang="en-US" altLang="en-US" sz="2400" dirty="0"/>
              <a:t>To refer to an element of multi-dimensional array use one expression for each dimension</a:t>
            </a:r>
          </a:p>
          <a:p>
            <a:pPr lvl="1">
              <a:buFontTx/>
              <a:buNone/>
            </a:pPr>
            <a:r>
              <a:rPr lang="en-US" altLang="en-US" sz="2400" dirty="0"/>
              <a:t>syntax: </a:t>
            </a:r>
          </a:p>
          <a:p>
            <a:pPr lvl="2">
              <a:buFontTx/>
              <a:buNone/>
            </a:pPr>
            <a:r>
              <a:rPr lang="en-US" altLang="en-US" sz="2400" i="1" dirty="0"/>
              <a:t>Name</a:t>
            </a:r>
            <a:r>
              <a:rPr lang="en-US" altLang="en-US" sz="2400" dirty="0"/>
              <a:t>[</a:t>
            </a:r>
            <a:r>
              <a:rPr lang="en-US" altLang="en-US" sz="2400" i="1" dirty="0"/>
              <a:t>Expr1</a:t>
            </a:r>
            <a:r>
              <a:rPr lang="en-US" altLang="en-US" sz="2400" dirty="0"/>
              <a:t>][</a:t>
            </a:r>
            <a:r>
              <a:rPr lang="en-US" altLang="en-US" sz="2400" i="1" dirty="0"/>
              <a:t>Expr2</a:t>
            </a:r>
            <a:r>
              <a:rPr lang="en-US" altLang="en-US" sz="2400" dirty="0"/>
              <a:t>][</a:t>
            </a:r>
            <a:r>
              <a:rPr lang="en-US" altLang="en-US" sz="2400" i="1" dirty="0"/>
              <a:t>Expr3</a:t>
            </a:r>
            <a:r>
              <a:rPr lang="en-US" altLang="en-US" sz="2400" dirty="0"/>
              <a:t>] /* 3D */</a:t>
            </a:r>
          </a:p>
          <a:p>
            <a:pPr lvl="2">
              <a:buFontTx/>
              <a:buNone/>
            </a:pPr>
            <a:r>
              <a:rPr lang="en-US" altLang="en-US" sz="2400" i="1" dirty="0"/>
              <a:t>Name</a:t>
            </a:r>
            <a:r>
              <a:rPr lang="en-US" altLang="en-US" sz="2400" dirty="0"/>
              <a:t>[</a:t>
            </a:r>
            <a:r>
              <a:rPr lang="en-US" altLang="en-US" sz="2400" i="1" dirty="0"/>
              <a:t>Expr1</a:t>
            </a:r>
            <a:r>
              <a:rPr lang="en-US" altLang="en-US" sz="2400" dirty="0"/>
              <a:t>][</a:t>
            </a:r>
            <a:r>
              <a:rPr lang="en-US" altLang="en-US" sz="2400" i="1" dirty="0"/>
              <a:t>Expr2</a:t>
            </a:r>
            <a:r>
              <a:rPr lang="en-US" altLang="en-US" sz="2400" dirty="0"/>
              <a:t>][</a:t>
            </a:r>
            <a:r>
              <a:rPr lang="en-US" altLang="en-US" sz="2400" i="1" dirty="0"/>
              <a:t>Expr3</a:t>
            </a:r>
            <a:r>
              <a:rPr lang="en-US" altLang="en-US" sz="2400" dirty="0"/>
              <a:t>][</a:t>
            </a:r>
            <a:r>
              <a:rPr lang="en-US" altLang="en-US" sz="2400" i="1" dirty="0"/>
              <a:t>Expr4</a:t>
            </a:r>
            <a:r>
              <a:rPr lang="en-US" altLang="en-US" sz="2400" dirty="0"/>
              <a:t>] /* 4D */</a:t>
            </a:r>
          </a:p>
          <a:p>
            <a:pPr lvl="2">
              <a:buFontTx/>
              <a:buNone/>
            </a:pPr>
            <a:r>
              <a:rPr lang="en-US" altLang="en-US" sz="2400" dirty="0"/>
              <a:t>etc.</a:t>
            </a:r>
          </a:p>
          <a:p>
            <a:r>
              <a:rPr lang="en-US" altLang="en-US" sz="2400" dirty="0"/>
              <a:t>First expression - first dimension, 2nd expression - 2nd dimension, etc.</a:t>
            </a:r>
          </a:p>
        </p:txBody>
      </p:sp>
      <p:sp>
        <p:nvSpPr>
          <p:cNvPr id="2" name="Slide Number Placeholder 1">
            <a:extLst>
              <a:ext uri="{FF2B5EF4-FFF2-40B4-BE49-F238E27FC236}">
                <a16:creationId xmlns:a16="http://schemas.microsoft.com/office/drawing/2014/main" id="{1A65C18B-C848-AFA2-DE63-29C182510596}"/>
              </a:ext>
            </a:extLst>
          </p:cNvPr>
          <p:cNvSpPr>
            <a:spLocks noGrp="1"/>
          </p:cNvSpPr>
          <p:nvPr>
            <p:ph type="sldNum" sz="quarter" idx="12"/>
          </p:nvPr>
        </p:nvSpPr>
        <p:spPr/>
        <p:txBody>
          <a:bodyPr/>
          <a:lstStyle/>
          <a:p>
            <a:fld id="{D637F8FC-4B86-4690-8888-22AB2F781BEF}"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961E-DD41-3F41-5E07-B7F779F6BD5A}"/>
              </a:ext>
            </a:extLst>
          </p:cNvPr>
          <p:cNvSpPr>
            <a:spLocks noGrp="1"/>
          </p:cNvSpPr>
          <p:nvPr>
            <p:ph type="title"/>
          </p:nvPr>
        </p:nvSpPr>
        <p:spPr/>
        <p:txBody>
          <a:bodyPr/>
          <a:lstStyle/>
          <a:p>
            <a:r>
              <a:rPr lang="en-US" altLang="en-US" b="1" dirty="0"/>
              <a:t>Java Collection Framework hierarchy</a:t>
            </a:r>
            <a:endParaRPr lang="en-US" b="1" dirty="0"/>
          </a:p>
        </p:txBody>
      </p:sp>
      <p:sp>
        <p:nvSpPr>
          <p:cNvPr id="3" name="Content Placeholder 2">
            <a:extLst>
              <a:ext uri="{FF2B5EF4-FFF2-40B4-BE49-F238E27FC236}">
                <a16:creationId xmlns:a16="http://schemas.microsoft.com/office/drawing/2014/main" id="{A4DFDA61-3545-B0F5-1F10-6E5719D5F21C}"/>
              </a:ext>
            </a:extLst>
          </p:cNvPr>
          <p:cNvSpPr>
            <a:spLocks noGrp="1"/>
          </p:cNvSpPr>
          <p:nvPr>
            <p:ph idx="1"/>
          </p:nvPr>
        </p:nvSpPr>
        <p:spPr/>
        <p:txBody>
          <a:bodyPr/>
          <a:lstStyle/>
          <a:p>
            <a:r>
              <a:rPr lang="en-US" altLang="en-US" sz="2800" dirty="0">
                <a:cs typeface="Times New Roman" panose="02020603050405020304" pitchFamily="18" charset="0"/>
              </a:rPr>
              <a:t>A </a:t>
            </a:r>
            <a:r>
              <a:rPr lang="en-US" altLang="en-US" sz="2800" i="1" dirty="0">
                <a:cs typeface="Times New Roman" panose="02020603050405020304" pitchFamily="18" charset="0"/>
              </a:rPr>
              <a:t>collection</a:t>
            </a:r>
            <a:r>
              <a:rPr lang="en-US" altLang="en-US" sz="2800" dirty="0">
                <a:cs typeface="Times New Roman" panose="02020603050405020304" pitchFamily="18" charset="0"/>
              </a:rPr>
              <a:t> is a container object that holds a group of objects, often referred to as </a:t>
            </a:r>
            <a:r>
              <a:rPr lang="en-US" altLang="en-US" sz="2800" i="1" dirty="0">
                <a:cs typeface="Times New Roman" panose="02020603050405020304" pitchFamily="18" charset="0"/>
              </a:rPr>
              <a:t>elements</a:t>
            </a:r>
            <a:r>
              <a:rPr lang="en-US" altLang="en-US" sz="2800" dirty="0">
                <a:cs typeface="Times New Roman" panose="02020603050405020304" pitchFamily="18" charset="0"/>
              </a:rPr>
              <a:t>. The Java Collections Framework supports three types of collections, named </a:t>
            </a:r>
            <a:r>
              <a:rPr lang="en-US" altLang="en-US" sz="2800" i="1" dirty="0">
                <a:cs typeface="Times New Roman" panose="02020603050405020304" pitchFamily="18" charset="0"/>
              </a:rPr>
              <a:t>lists,</a:t>
            </a:r>
            <a:r>
              <a:rPr lang="en-US" altLang="en-US" sz="2800" dirty="0">
                <a:cs typeface="Times New Roman" panose="02020603050405020304" pitchFamily="18" charset="0"/>
              </a:rPr>
              <a:t> </a:t>
            </a:r>
            <a:r>
              <a:rPr lang="en-US" altLang="en-US" sz="2800" i="1" dirty="0">
                <a:cs typeface="Times New Roman" panose="02020603050405020304" pitchFamily="18" charset="0"/>
              </a:rPr>
              <a:t>sets, </a:t>
            </a:r>
            <a:r>
              <a:rPr lang="en-US" altLang="en-US" sz="2800" dirty="0">
                <a:cs typeface="Times New Roman" panose="02020603050405020304" pitchFamily="18" charset="0"/>
              </a:rPr>
              <a:t>and </a:t>
            </a:r>
            <a:r>
              <a:rPr lang="en-US" altLang="en-US" sz="2800" i="1" dirty="0">
                <a:cs typeface="Times New Roman" panose="02020603050405020304" pitchFamily="18" charset="0"/>
              </a:rPr>
              <a:t>maps</a:t>
            </a:r>
            <a:r>
              <a:rPr lang="en-US" altLang="en-US" sz="2800" dirty="0">
                <a:cs typeface="Times New Roman" panose="02020603050405020304" pitchFamily="18" charset="0"/>
              </a:rPr>
              <a:t>. </a:t>
            </a:r>
            <a:endParaRPr lang="en-US" altLang="en-US" sz="2800" noProof="1">
              <a:cs typeface="Times New Roman" panose="02020603050405020304" pitchFamily="18" charset="0"/>
            </a:endParaRPr>
          </a:p>
          <a:p>
            <a:endParaRPr lang="en-US" dirty="0"/>
          </a:p>
        </p:txBody>
      </p:sp>
    </p:spTree>
    <p:extLst>
      <p:ext uri="{BB962C8B-B14F-4D97-AF65-F5344CB8AC3E}">
        <p14:creationId xmlns:p14="http://schemas.microsoft.com/office/powerpoint/2010/main" val="3770528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F74C-8483-45F4-4DC8-0CD19BEC8035}"/>
              </a:ext>
            </a:extLst>
          </p:cNvPr>
          <p:cNvSpPr>
            <a:spLocks noGrp="1"/>
          </p:cNvSpPr>
          <p:nvPr>
            <p:ph type="title"/>
          </p:nvPr>
        </p:nvSpPr>
        <p:spPr/>
        <p:txBody>
          <a:bodyPr/>
          <a:lstStyle/>
          <a:p>
            <a:r>
              <a:rPr lang="en-US" altLang="en-US" dirty="0"/>
              <a:t>Java Collection Framework hierarchy, cont.</a:t>
            </a:r>
            <a:endParaRPr lang="en-US" dirty="0"/>
          </a:p>
        </p:txBody>
      </p:sp>
      <p:sp>
        <p:nvSpPr>
          <p:cNvPr id="3" name="Content Placeholder 2">
            <a:extLst>
              <a:ext uri="{FF2B5EF4-FFF2-40B4-BE49-F238E27FC236}">
                <a16:creationId xmlns:a16="http://schemas.microsoft.com/office/drawing/2014/main" id="{D8A7EC2C-D591-5B38-990C-D098C25784FE}"/>
              </a:ext>
            </a:extLst>
          </p:cNvPr>
          <p:cNvSpPr>
            <a:spLocks noGrp="1"/>
          </p:cNvSpPr>
          <p:nvPr>
            <p:ph idx="1"/>
          </p:nvPr>
        </p:nvSpPr>
        <p:spPr/>
        <p:txBody>
          <a:bodyPr/>
          <a:lstStyle/>
          <a:p>
            <a:r>
              <a:rPr lang="en-US" altLang="en-US" dirty="0">
                <a:cs typeface="Times New Roman" panose="02020603050405020304" pitchFamily="18" charset="0"/>
              </a:rPr>
              <a:t>Set and List are </a:t>
            </a:r>
            <a:r>
              <a:rPr lang="en-US" altLang="en-US" dirty="0" err="1">
                <a:cs typeface="Times New Roman" panose="02020603050405020304" pitchFamily="18" charset="0"/>
              </a:rPr>
              <a:t>subinterfaces</a:t>
            </a:r>
            <a:r>
              <a:rPr lang="en-US" altLang="en-US" dirty="0">
                <a:cs typeface="Times New Roman" panose="02020603050405020304" pitchFamily="18" charset="0"/>
              </a:rPr>
              <a:t> of Collection.</a:t>
            </a:r>
          </a:p>
          <a:p>
            <a:endParaRPr lang="en-US" dirty="0"/>
          </a:p>
        </p:txBody>
      </p:sp>
      <p:pic>
        <p:nvPicPr>
          <p:cNvPr id="4" name="Picture 9">
            <a:extLst>
              <a:ext uri="{FF2B5EF4-FFF2-40B4-BE49-F238E27FC236}">
                <a16:creationId xmlns:a16="http://schemas.microsoft.com/office/drawing/2014/main" id="{4D8E8B4D-5767-BE6D-5C9B-BC7DC245E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864" y="2347913"/>
            <a:ext cx="8464550"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353810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7E64-93B7-697B-7930-B7C10C1FE4DC}"/>
              </a:ext>
            </a:extLst>
          </p:cNvPr>
          <p:cNvSpPr>
            <a:spLocks noGrp="1"/>
          </p:cNvSpPr>
          <p:nvPr>
            <p:ph type="title"/>
          </p:nvPr>
        </p:nvSpPr>
        <p:spPr/>
        <p:txBody>
          <a:bodyPr>
            <a:normAutofit/>
          </a:bodyPr>
          <a:lstStyle/>
          <a:p>
            <a:r>
              <a:rPr lang="en-US" sz="3600" dirty="0"/>
              <a:t>Reference book</a:t>
            </a:r>
          </a:p>
        </p:txBody>
      </p:sp>
      <p:sp>
        <p:nvSpPr>
          <p:cNvPr id="3" name="Content Placeholder 2">
            <a:extLst>
              <a:ext uri="{FF2B5EF4-FFF2-40B4-BE49-F238E27FC236}">
                <a16:creationId xmlns:a16="http://schemas.microsoft.com/office/drawing/2014/main" id="{53769F37-5FA7-968C-C8B1-CC007C9573D5}"/>
              </a:ext>
            </a:extLst>
          </p:cNvPr>
          <p:cNvSpPr>
            <a:spLocks noGrp="1"/>
          </p:cNvSpPr>
          <p:nvPr>
            <p:ph idx="1"/>
          </p:nvPr>
        </p:nvSpPr>
        <p:spPr/>
        <p:txBody>
          <a:bodyPr>
            <a:normAutofit fontScale="85000" lnSpcReduction="20000"/>
          </a:bodyPr>
          <a:lstStyle/>
          <a:p>
            <a:r>
              <a:rPr lang="en-US" sz="2400" b="1" dirty="0"/>
              <a:t>For Java</a:t>
            </a:r>
          </a:p>
          <a:p>
            <a:pPr algn="l" rtl="0"/>
            <a:r>
              <a:rPr lang="en-US" sz="2400" dirty="0">
                <a:effectLst/>
                <a:latin typeface="Arial" panose="020B0604020202020204" pitchFamily="34" charset="0"/>
              </a:rPr>
              <a:t>Required Text:</a:t>
            </a:r>
            <a:br>
              <a:rPr lang="en-US" sz="2400" dirty="0">
                <a:effectLst/>
              </a:rPr>
            </a:br>
            <a:r>
              <a:rPr lang="en-US" sz="2400" dirty="0">
                <a:effectLst/>
                <a:latin typeface="Arial" panose="020B0604020202020204" pitchFamily="34" charset="0"/>
              </a:rPr>
              <a:t>Introduction to Java Programming, Comprehensive Version, 10th Edition</a:t>
            </a:r>
            <a:br>
              <a:rPr lang="en-US" sz="2400" dirty="0">
                <a:effectLst/>
              </a:rPr>
            </a:br>
            <a:r>
              <a:rPr lang="en-US" sz="2400" dirty="0">
                <a:effectLst/>
                <a:latin typeface="Arial" panose="020B0604020202020204" pitchFamily="34" charset="0"/>
              </a:rPr>
              <a:t>By Y. Daniel Liang</a:t>
            </a:r>
            <a:br>
              <a:rPr lang="en-US" sz="2400" dirty="0">
                <a:effectLst/>
              </a:rPr>
            </a:br>
            <a:r>
              <a:rPr lang="en-US" sz="2400" dirty="0">
                <a:effectLst/>
                <a:latin typeface="Arial" panose="020B0604020202020204" pitchFamily="34" charset="0"/>
              </a:rPr>
              <a:t>Pearson Publishing, 2015</a:t>
            </a:r>
            <a:br>
              <a:rPr lang="en-US" sz="2400" dirty="0">
                <a:effectLst/>
              </a:rPr>
            </a:br>
            <a:r>
              <a:rPr lang="en-US" sz="2400" dirty="0">
                <a:effectLst/>
                <a:latin typeface="Arial" panose="020B0604020202020204" pitchFamily="34" charset="0"/>
              </a:rPr>
              <a:t>ISBN#: 978-0-13-376131-3</a:t>
            </a:r>
            <a:br>
              <a:rPr lang="en-US" sz="2400" dirty="0">
                <a:effectLst/>
              </a:rPr>
            </a:br>
            <a:endParaRPr lang="en-US" sz="2400" dirty="0">
              <a:effectLst/>
            </a:endParaRPr>
          </a:p>
          <a:p>
            <a:pPr algn="l" rtl="0"/>
            <a:r>
              <a:rPr lang="en-US" sz="2400" dirty="0">
                <a:effectLst/>
                <a:latin typeface="Arial" panose="020B0604020202020204" pitchFamily="34" charset="0"/>
              </a:rPr>
              <a:t>Technology requirements: Any IDE and Java compiler.</a:t>
            </a:r>
            <a:br>
              <a:rPr lang="en-US" sz="2400" dirty="0">
                <a:effectLst/>
              </a:rPr>
            </a:br>
            <a:endParaRPr lang="en-US" sz="2400" dirty="0">
              <a:effectLst/>
            </a:endParaRPr>
          </a:p>
          <a:p>
            <a:pPr marL="0" indent="0" algn="l" rtl="0">
              <a:buNone/>
            </a:pPr>
            <a:br>
              <a:rPr lang="en-US" sz="2400" b="0" i="0" dirty="0">
                <a:solidFill>
                  <a:srgbClr val="000000"/>
                </a:solidFill>
                <a:effectLst/>
                <a:latin typeface="Arial" panose="020B0604020202020204" pitchFamily="34" charset="0"/>
              </a:rPr>
            </a:br>
            <a:endParaRPr lang="en-US" sz="2400" b="0" i="0" dirty="0">
              <a:solidFill>
                <a:srgbClr val="000000"/>
              </a:solidFill>
              <a:effectLst/>
              <a:latin typeface="Arial" panose="020B0604020202020204" pitchFamily="34" charset="0"/>
            </a:endParaRPr>
          </a:p>
          <a:p>
            <a:endParaRPr lang="en-US" sz="2400" dirty="0"/>
          </a:p>
        </p:txBody>
      </p:sp>
      <p:sp>
        <p:nvSpPr>
          <p:cNvPr id="4" name="Slide Number Placeholder 3">
            <a:extLst>
              <a:ext uri="{FF2B5EF4-FFF2-40B4-BE49-F238E27FC236}">
                <a16:creationId xmlns:a16="http://schemas.microsoft.com/office/drawing/2014/main" id="{B199972A-F3E6-3D85-20F1-81B83C101B4A}"/>
              </a:ext>
            </a:extLst>
          </p:cNvPr>
          <p:cNvSpPr>
            <a:spLocks noGrp="1"/>
          </p:cNvSpPr>
          <p:nvPr>
            <p:ph type="sldNum" sz="quarter" idx="12"/>
          </p:nvPr>
        </p:nvSpPr>
        <p:spPr/>
        <p:txBody>
          <a:bodyPr/>
          <a:lstStyle/>
          <a:p>
            <a:fld id="{D637F8FC-4B86-4690-8888-22AB2F781BEF}" type="slidenum">
              <a:rPr lang="en-US" smtClean="0"/>
              <a:t>2</a:t>
            </a:fld>
            <a:endParaRPr lang="en-US"/>
          </a:p>
        </p:txBody>
      </p:sp>
    </p:spTree>
    <p:extLst>
      <p:ext uri="{BB962C8B-B14F-4D97-AF65-F5344CB8AC3E}">
        <p14:creationId xmlns:p14="http://schemas.microsoft.com/office/powerpoint/2010/main" val="1789441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074152" y="6522493"/>
            <a:ext cx="267334" cy="222250"/>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5"/>
              </a:lnSpc>
            </a:pPr>
            <a:fld id="{81D60167-4931-47E6-BA6A-407CBD079E47}" type="slidenum">
              <a:rPr lang="en-US" spc="-25" smtClean="0"/>
              <a:pPr marL="38100">
                <a:lnSpc>
                  <a:spcPts val="1625"/>
                </a:lnSpc>
              </a:pPr>
              <a:t>20</a:t>
            </a:fld>
            <a:endParaRPr spc="-25" dirty="0"/>
          </a:p>
        </p:txBody>
      </p:sp>
      <p:sp>
        <p:nvSpPr>
          <p:cNvPr id="2" name="object 2"/>
          <p:cNvSpPr txBox="1">
            <a:spLocks noGrp="1"/>
          </p:cNvSpPr>
          <p:nvPr>
            <p:ph type="title"/>
          </p:nvPr>
        </p:nvSpPr>
        <p:spPr>
          <a:xfrm>
            <a:off x="480848" y="113257"/>
            <a:ext cx="10515600" cy="920765"/>
          </a:xfrm>
          <a:prstGeom prst="rect">
            <a:avLst/>
          </a:prstGeom>
        </p:spPr>
        <p:txBody>
          <a:bodyPr vert="horz" wrap="square" lIns="0" tIns="241300" rIns="0" bIns="0" rtlCol="0" anchor="ctr">
            <a:spAutoFit/>
          </a:bodyPr>
          <a:lstStyle/>
          <a:p>
            <a:pPr marL="1518285">
              <a:lnSpc>
                <a:spcPct val="100000"/>
              </a:lnSpc>
              <a:spcBef>
                <a:spcPts val="100"/>
              </a:spcBef>
            </a:pPr>
            <a:r>
              <a:rPr b="1" dirty="0"/>
              <a:t>List Data </a:t>
            </a:r>
            <a:r>
              <a:rPr b="1" spc="-10" dirty="0"/>
              <a:t>Structure</a:t>
            </a:r>
          </a:p>
        </p:txBody>
      </p:sp>
      <p:sp>
        <p:nvSpPr>
          <p:cNvPr id="3" name="object 3"/>
          <p:cNvSpPr txBox="1"/>
          <p:nvPr/>
        </p:nvSpPr>
        <p:spPr>
          <a:xfrm>
            <a:off x="1984502" y="1133348"/>
            <a:ext cx="7827645" cy="4979670"/>
          </a:xfrm>
          <a:prstGeom prst="rect">
            <a:avLst/>
          </a:prstGeom>
        </p:spPr>
        <p:txBody>
          <a:bodyPr vert="horz" wrap="square" lIns="0" tIns="51435" rIns="0" bIns="0" rtlCol="0">
            <a:spAutoFit/>
          </a:bodyPr>
          <a:lstStyle/>
          <a:p>
            <a:pPr marL="12700" marR="5080">
              <a:lnSpc>
                <a:spcPct val="90100"/>
              </a:lnSpc>
              <a:spcBef>
                <a:spcPts val="405"/>
              </a:spcBef>
            </a:pPr>
            <a:r>
              <a:rPr sz="2600" dirty="0">
                <a:latin typeface="Times New Roman"/>
                <a:cs typeface="Times New Roman"/>
              </a:rPr>
              <a:t>A</a:t>
            </a:r>
            <a:r>
              <a:rPr sz="2600" spc="-45" dirty="0">
                <a:latin typeface="Times New Roman"/>
                <a:cs typeface="Times New Roman"/>
              </a:rPr>
              <a:t> </a:t>
            </a:r>
            <a:r>
              <a:rPr sz="2600" dirty="0">
                <a:latin typeface="Times New Roman"/>
                <a:cs typeface="Times New Roman"/>
              </a:rPr>
              <a:t>list</a:t>
            </a:r>
            <a:r>
              <a:rPr sz="2600" spc="-45" dirty="0">
                <a:latin typeface="Times New Roman"/>
                <a:cs typeface="Times New Roman"/>
              </a:rPr>
              <a:t> </a:t>
            </a:r>
            <a:r>
              <a:rPr sz="2600" dirty="0">
                <a:latin typeface="Times New Roman"/>
                <a:cs typeface="Times New Roman"/>
              </a:rPr>
              <a:t>is</a:t>
            </a:r>
            <a:r>
              <a:rPr sz="2600" spc="-45" dirty="0">
                <a:latin typeface="Times New Roman"/>
                <a:cs typeface="Times New Roman"/>
              </a:rPr>
              <a:t> </a:t>
            </a:r>
            <a:r>
              <a:rPr sz="2600" dirty="0">
                <a:latin typeface="Times New Roman"/>
                <a:cs typeface="Times New Roman"/>
              </a:rPr>
              <a:t>a</a:t>
            </a:r>
            <a:r>
              <a:rPr sz="2600" spc="-45" dirty="0">
                <a:latin typeface="Times New Roman"/>
                <a:cs typeface="Times New Roman"/>
              </a:rPr>
              <a:t> </a:t>
            </a:r>
            <a:r>
              <a:rPr sz="2600" dirty="0">
                <a:latin typeface="Times New Roman"/>
                <a:cs typeface="Times New Roman"/>
              </a:rPr>
              <a:t>popular</a:t>
            </a:r>
            <a:r>
              <a:rPr sz="2600" spc="-40" dirty="0">
                <a:latin typeface="Times New Roman"/>
                <a:cs typeface="Times New Roman"/>
              </a:rPr>
              <a:t> </a:t>
            </a:r>
            <a:r>
              <a:rPr sz="2600" dirty="0">
                <a:latin typeface="Times New Roman"/>
                <a:cs typeface="Times New Roman"/>
              </a:rPr>
              <a:t>data</a:t>
            </a:r>
            <a:r>
              <a:rPr sz="2600" spc="-45" dirty="0">
                <a:latin typeface="Times New Roman"/>
                <a:cs typeface="Times New Roman"/>
              </a:rPr>
              <a:t> </a:t>
            </a:r>
            <a:r>
              <a:rPr sz="2600" dirty="0">
                <a:latin typeface="Times New Roman"/>
                <a:cs typeface="Times New Roman"/>
              </a:rPr>
              <a:t>structure</a:t>
            </a:r>
            <a:r>
              <a:rPr sz="2600" spc="-45" dirty="0">
                <a:latin typeface="Times New Roman"/>
                <a:cs typeface="Times New Roman"/>
              </a:rPr>
              <a:t> </a:t>
            </a:r>
            <a:r>
              <a:rPr sz="2600" dirty="0">
                <a:latin typeface="Times New Roman"/>
                <a:cs typeface="Times New Roman"/>
              </a:rPr>
              <a:t>to</a:t>
            </a:r>
            <a:r>
              <a:rPr sz="2600" spc="-45" dirty="0">
                <a:latin typeface="Times New Roman"/>
                <a:cs typeface="Times New Roman"/>
              </a:rPr>
              <a:t> </a:t>
            </a:r>
            <a:r>
              <a:rPr sz="2600" dirty="0">
                <a:latin typeface="Times New Roman"/>
                <a:cs typeface="Times New Roman"/>
              </a:rPr>
              <a:t>store</a:t>
            </a:r>
            <a:r>
              <a:rPr sz="2600" spc="-40" dirty="0">
                <a:latin typeface="Times New Roman"/>
                <a:cs typeface="Times New Roman"/>
              </a:rPr>
              <a:t> </a:t>
            </a:r>
            <a:r>
              <a:rPr sz="2600" dirty="0">
                <a:latin typeface="Times New Roman"/>
                <a:cs typeface="Times New Roman"/>
              </a:rPr>
              <a:t>data</a:t>
            </a:r>
            <a:r>
              <a:rPr sz="2600" spc="-45" dirty="0">
                <a:latin typeface="Times New Roman"/>
                <a:cs typeface="Times New Roman"/>
              </a:rPr>
              <a:t> </a:t>
            </a:r>
            <a:r>
              <a:rPr sz="2600" dirty="0">
                <a:latin typeface="Times New Roman"/>
                <a:cs typeface="Times New Roman"/>
              </a:rPr>
              <a:t>in</a:t>
            </a:r>
            <a:r>
              <a:rPr sz="2600" spc="-45" dirty="0">
                <a:latin typeface="Times New Roman"/>
                <a:cs typeface="Times New Roman"/>
              </a:rPr>
              <a:t> </a:t>
            </a:r>
            <a:r>
              <a:rPr sz="2600" spc="-10" dirty="0">
                <a:latin typeface="Times New Roman"/>
                <a:cs typeface="Times New Roman"/>
              </a:rPr>
              <a:t>sequential </a:t>
            </a:r>
            <a:r>
              <a:rPr sz="2600" dirty="0">
                <a:latin typeface="Times New Roman"/>
                <a:cs typeface="Times New Roman"/>
              </a:rPr>
              <a:t>order.</a:t>
            </a:r>
            <a:r>
              <a:rPr sz="2600" spc="-50" dirty="0">
                <a:latin typeface="Times New Roman"/>
                <a:cs typeface="Times New Roman"/>
              </a:rPr>
              <a:t> </a:t>
            </a:r>
            <a:r>
              <a:rPr sz="2600" dirty="0">
                <a:latin typeface="Times New Roman"/>
                <a:cs typeface="Times New Roman"/>
              </a:rPr>
              <a:t>For</a:t>
            </a:r>
            <a:r>
              <a:rPr sz="2600" spc="-45" dirty="0">
                <a:latin typeface="Times New Roman"/>
                <a:cs typeface="Times New Roman"/>
              </a:rPr>
              <a:t> </a:t>
            </a:r>
            <a:r>
              <a:rPr sz="2600" dirty="0">
                <a:latin typeface="Times New Roman"/>
                <a:cs typeface="Times New Roman"/>
              </a:rPr>
              <a:t>example,</a:t>
            </a:r>
            <a:r>
              <a:rPr sz="2600" spc="-45" dirty="0">
                <a:latin typeface="Times New Roman"/>
                <a:cs typeface="Times New Roman"/>
              </a:rPr>
              <a:t> </a:t>
            </a:r>
            <a:r>
              <a:rPr sz="2600" dirty="0">
                <a:latin typeface="Times New Roman"/>
                <a:cs typeface="Times New Roman"/>
              </a:rPr>
              <a:t>a</a:t>
            </a:r>
            <a:r>
              <a:rPr sz="2600" spc="-50" dirty="0">
                <a:latin typeface="Times New Roman"/>
                <a:cs typeface="Times New Roman"/>
              </a:rPr>
              <a:t> </a:t>
            </a:r>
            <a:r>
              <a:rPr sz="2600" dirty="0">
                <a:latin typeface="Times New Roman"/>
                <a:cs typeface="Times New Roman"/>
              </a:rPr>
              <a:t>list</a:t>
            </a:r>
            <a:r>
              <a:rPr sz="2600" spc="-45" dirty="0">
                <a:latin typeface="Times New Roman"/>
                <a:cs typeface="Times New Roman"/>
              </a:rPr>
              <a:t> </a:t>
            </a:r>
            <a:r>
              <a:rPr sz="2600" dirty="0">
                <a:latin typeface="Times New Roman"/>
                <a:cs typeface="Times New Roman"/>
              </a:rPr>
              <a:t>of</a:t>
            </a:r>
            <a:r>
              <a:rPr sz="2600" spc="-45" dirty="0">
                <a:latin typeface="Times New Roman"/>
                <a:cs typeface="Times New Roman"/>
              </a:rPr>
              <a:t> </a:t>
            </a:r>
            <a:r>
              <a:rPr sz="2600" dirty="0">
                <a:latin typeface="Times New Roman"/>
                <a:cs typeface="Times New Roman"/>
              </a:rPr>
              <a:t>students,</a:t>
            </a:r>
            <a:r>
              <a:rPr sz="2600" spc="-45" dirty="0">
                <a:latin typeface="Times New Roman"/>
                <a:cs typeface="Times New Roman"/>
              </a:rPr>
              <a:t> </a:t>
            </a:r>
            <a:r>
              <a:rPr sz="2600" dirty="0">
                <a:latin typeface="Times New Roman"/>
                <a:cs typeface="Times New Roman"/>
              </a:rPr>
              <a:t>a</a:t>
            </a:r>
            <a:r>
              <a:rPr sz="2600" spc="-50" dirty="0">
                <a:latin typeface="Times New Roman"/>
                <a:cs typeface="Times New Roman"/>
              </a:rPr>
              <a:t> </a:t>
            </a:r>
            <a:r>
              <a:rPr sz="2600" dirty="0">
                <a:latin typeface="Times New Roman"/>
                <a:cs typeface="Times New Roman"/>
              </a:rPr>
              <a:t>list</a:t>
            </a:r>
            <a:r>
              <a:rPr sz="2600" spc="-45" dirty="0">
                <a:latin typeface="Times New Roman"/>
                <a:cs typeface="Times New Roman"/>
              </a:rPr>
              <a:t> </a:t>
            </a:r>
            <a:r>
              <a:rPr sz="2600" dirty="0">
                <a:latin typeface="Times New Roman"/>
                <a:cs typeface="Times New Roman"/>
              </a:rPr>
              <a:t>of</a:t>
            </a:r>
            <a:r>
              <a:rPr sz="2600" spc="-45" dirty="0">
                <a:latin typeface="Times New Roman"/>
                <a:cs typeface="Times New Roman"/>
              </a:rPr>
              <a:t> </a:t>
            </a:r>
            <a:r>
              <a:rPr sz="2600" spc="-10" dirty="0">
                <a:latin typeface="Times New Roman"/>
                <a:cs typeface="Times New Roman"/>
              </a:rPr>
              <a:t>available </a:t>
            </a:r>
            <a:r>
              <a:rPr sz="2600" dirty="0">
                <a:latin typeface="Times New Roman"/>
                <a:cs typeface="Times New Roman"/>
              </a:rPr>
              <a:t>rooms,</a:t>
            </a:r>
            <a:r>
              <a:rPr sz="2600" spc="-45" dirty="0">
                <a:latin typeface="Times New Roman"/>
                <a:cs typeface="Times New Roman"/>
              </a:rPr>
              <a:t> </a:t>
            </a:r>
            <a:r>
              <a:rPr sz="2600" dirty="0">
                <a:latin typeface="Times New Roman"/>
                <a:cs typeface="Times New Roman"/>
              </a:rPr>
              <a:t>a</a:t>
            </a:r>
            <a:r>
              <a:rPr sz="2600" spc="-40" dirty="0">
                <a:latin typeface="Times New Roman"/>
                <a:cs typeface="Times New Roman"/>
              </a:rPr>
              <a:t> </a:t>
            </a:r>
            <a:r>
              <a:rPr sz="2600" dirty="0">
                <a:latin typeface="Times New Roman"/>
                <a:cs typeface="Times New Roman"/>
              </a:rPr>
              <a:t>list</a:t>
            </a:r>
            <a:r>
              <a:rPr sz="2600" spc="-40" dirty="0">
                <a:latin typeface="Times New Roman"/>
                <a:cs typeface="Times New Roman"/>
              </a:rPr>
              <a:t> </a:t>
            </a:r>
            <a:r>
              <a:rPr sz="2600" dirty="0">
                <a:latin typeface="Times New Roman"/>
                <a:cs typeface="Times New Roman"/>
              </a:rPr>
              <a:t>of</a:t>
            </a:r>
            <a:r>
              <a:rPr sz="2600" spc="-40" dirty="0">
                <a:latin typeface="Times New Roman"/>
                <a:cs typeface="Times New Roman"/>
              </a:rPr>
              <a:t> </a:t>
            </a:r>
            <a:r>
              <a:rPr sz="2600" dirty="0">
                <a:latin typeface="Times New Roman"/>
                <a:cs typeface="Times New Roman"/>
              </a:rPr>
              <a:t>cities,</a:t>
            </a:r>
            <a:r>
              <a:rPr sz="2600" spc="-40" dirty="0">
                <a:latin typeface="Times New Roman"/>
                <a:cs typeface="Times New Roman"/>
              </a:rPr>
              <a:t> </a:t>
            </a:r>
            <a:r>
              <a:rPr sz="2600" dirty="0">
                <a:latin typeface="Times New Roman"/>
                <a:cs typeface="Times New Roman"/>
              </a:rPr>
              <a:t>and</a:t>
            </a:r>
            <a:r>
              <a:rPr sz="2600" spc="-45" dirty="0">
                <a:latin typeface="Times New Roman"/>
                <a:cs typeface="Times New Roman"/>
              </a:rPr>
              <a:t> </a:t>
            </a:r>
            <a:r>
              <a:rPr sz="2600" dirty="0">
                <a:latin typeface="Times New Roman"/>
                <a:cs typeface="Times New Roman"/>
              </a:rPr>
              <a:t>a</a:t>
            </a:r>
            <a:r>
              <a:rPr sz="2600" spc="-40" dirty="0">
                <a:latin typeface="Times New Roman"/>
                <a:cs typeface="Times New Roman"/>
              </a:rPr>
              <a:t> </a:t>
            </a:r>
            <a:r>
              <a:rPr sz="2600" dirty="0">
                <a:latin typeface="Times New Roman"/>
                <a:cs typeface="Times New Roman"/>
              </a:rPr>
              <a:t>list</a:t>
            </a:r>
            <a:r>
              <a:rPr sz="2600" spc="-40" dirty="0">
                <a:latin typeface="Times New Roman"/>
                <a:cs typeface="Times New Roman"/>
              </a:rPr>
              <a:t> </a:t>
            </a:r>
            <a:r>
              <a:rPr sz="2600" dirty="0">
                <a:latin typeface="Times New Roman"/>
                <a:cs typeface="Times New Roman"/>
              </a:rPr>
              <a:t>of</a:t>
            </a:r>
            <a:r>
              <a:rPr sz="2600" spc="-40" dirty="0">
                <a:latin typeface="Times New Roman"/>
                <a:cs typeface="Times New Roman"/>
              </a:rPr>
              <a:t> </a:t>
            </a:r>
            <a:r>
              <a:rPr sz="2600" dirty="0">
                <a:latin typeface="Times New Roman"/>
                <a:cs typeface="Times New Roman"/>
              </a:rPr>
              <a:t>books,</a:t>
            </a:r>
            <a:r>
              <a:rPr sz="2600" spc="-40" dirty="0">
                <a:latin typeface="Times New Roman"/>
                <a:cs typeface="Times New Roman"/>
              </a:rPr>
              <a:t> </a:t>
            </a:r>
            <a:r>
              <a:rPr sz="2600" dirty="0">
                <a:latin typeface="Times New Roman"/>
                <a:cs typeface="Times New Roman"/>
              </a:rPr>
              <a:t>etc.</a:t>
            </a:r>
            <a:r>
              <a:rPr sz="2600" spc="-40" dirty="0">
                <a:latin typeface="Times New Roman"/>
                <a:cs typeface="Times New Roman"/>
              </a:rPr>
              <a:t> </a:t>
            </a:r>
            <a:r>
              <a:rPr sz="2600" dirty="0">
                <a:latin typeface="Times New Roman"/>
                <a:cs typeface="Times New Roman"/>
              </a:rPr>
              <a:t>can</a:t>
            </a:r>
            <a:r>
              <a:rPr sz="2600" spc="-45" dirty="0">
                <a:latin typeface="Times New Roman"/>
                <a:cs typeface="Times New Roman"/>
              </a:rPr>
              <a:t> </a:t>
            </a:r>
            <a:r>
              <a:rPr sz="2600" dirty="0">
                <a:latin typeface="Times New Roman"/>
                <a:cs typeface="Times New Roman"/>
              </a:rPr>
              <a:t>be</a:t>
            </a:r>
            <a:r>
              <a:rPr sz="2600" spc="-40" dirty="0">
                <a:latin typeface="Times New Roman"/>
                <a:cs typeface="Times New Roman"/>
              </a:rPr>
              <a:t> </a:t>
            </a:r>
            <a:r>
              <a:rPr sz="2600" spc="-10" dirty="0">
                <a:latin typeface="Times New Roman"/>
                <a:cs typeface="Times New Roman"/>
              </a:rPr>
              <a:t>stored </a:t>
            </a:r>
            <a:r>
              <a:rPr sz="2600" dirty="0">
                <a:latin typeface="Times New Roman"/>
                <a:cs typeface="Times New Roman"/>
              </a:rPr>
              <a:t>using</a:t>
            </a:r>
            <a:r>
              <a:rPr sz="2600" spc="-60" dirty="0">
                <a:latin typeface="Times New Roman"/>
                <a:cs typeface="Times New Roman"/>
              </a:rPr>
              <a:t> </a:t>
            </a:r>
            <a:r>
              <a:rPr sz="2600" spc="-10" dirty="0">
                <a:latin typeface="Times New Roman"/>
                <a:cs typeface="Times New Roman"/>
              </a:rPr>
              <a:t>lists.</a:t>
            </a:r>
            <a:endParaRPr sz="2600" dirty="0">
              <a:latin typeface="Times New Roman"/>
              <a:cs typeface="Times New Roman"/>
            </a:endParaRPr>
          </a:p>
          <a:p>
            <a:pPr marL="12700">
              <a:spcBef>
                <a:spcPts val="1910"/>
              </a:spcBef>
            </a:pPr>
            <a:r>
              <a:rPr sz="2600" dirty="0">
                <a:latin typeface="Times New Roman"/>
                <a:cs typeface="Times New Roman"/>
              </a:rPr>
              <a:t>The</a:t>
            </a:r>
            <a:r>
              <a:rPr sz="2600" spc="-55" dirty="0">
                <a:latin typeface="Times New Roman"/>
                <a:cs typeface="Times New Roman"/>
              </a:rPr>
              <a:t> </a:t>
            </a:r>
            <a:r>
              <a:rPr sz="2600" dirty="0">
                <a:latin typeface="Times New Roman"/>
                <a:cs typeface="Times New Roman"/>
              </a:rPr>
              <a:t>common</a:t>
            </a:r>
            <a:r>
              <a:rPr sz="2600" spc="-55" dirty="0">
                <a:latin typeface="Times New Roman"/>
                <a:cs typeface="Times New Roman"/>
              </a:rPr>
              <a:t> </a:t>
            </a:r>
            <a:r>
              <a:rPr sz="2600" dirty="0">
                <a:latin typeface="Times New Roman"/>
                <a:cs typeface="Times New Roman"/>
              </a:rPr>
              <a:t>operations</a:t>
            </a:r>
            <a:r>
              <a:rPr sz="2600" spc="-55" dirty="0">
                <a:latin typeface="Times New Roman"/>
                <a:cs typeface="Times New Roman"/>
              </a:rPr>
              <a:t> </a:t>
            </a:r>
            <a:r>
              <a:rPr sz="2600" dirty="0">
                <a:latin typeface="Times New Roman"/>
                <a:cs typeface="Times New Roman"/>
              </a:rPr>
              <a:t>on</a:t>
            </a:r>
            <a:r>
              <a:rPr sz="2600" spc="-55" dirty="0">
                <a:latin typeface="Times New Roman"/>
                <a:cs typeface="Times New Roman"/>
              </a:rPr>
              <a:t> </a:t>
            </a:r>
            <a:r>
              <a:rPr sz="2600" dirty="0">
                <a:latin typeface="Times New Roman"/>
                <a:cs typeface="Times New Roman"/>
              </a:rPr>
              <a:t>a</a:t>
            </a:r>
            <a:r>
              <a:rPr sz="2600" spc="-55" dirty="0">
                <a:latin typeface="Times New Roman"/>
                <a:cs typeface="Times New Roman"/>
              </a:rPr>
              <a:t> </a:t>
            </a:r>
            <a:r>
              <a:rPr sz="2600" dirty="0">
                <a:latin typeface="Times New Roman"/>
                <a:cs typeface="Times New Roman"/>
              </a:rPr>
              <a:t>list</a:t>
            </a:r>
            <a:r>
              <a:rPr sz="2600" spc="-55" dirty="0">
                <a:latin typeface="Times New Roman"/>
                <a:cs typeface="Times New Roman"/>
              </a:rPr>
              <a:t> </a:t>
            </a:r>
            <a:r>
              <a:rPr sz="2600" dirty="0">
                <a:latin typeface="Times New Roman"/>
                <a:cs typeface="Times New Roman"/>
              </a:rPr>
              <a:t>are</a:t>
            </a:r>
            <a:r>
              <a:rPr sz="2600" spc="-55" dirty="0">
                <a:latin typeface="Times New Roman"/>
                <a:cs typeface="Times New Roman"/>
              </a:rPr>
              <a:t> </a:t>
            </a:r>
            <a:r>
              <a:rPr sz="2600" dirty="0">
                <a:latin typeface="Times New Roman"/>
                <a:cs typeface="Times New Roman"/>
              </a:rPr>
              <a:t>usually</a:t>
            </a:r>
            <a:r>
              <a:rPr sz="2600" spc="-55" dirty="0">
                <a:latin typeface="Times New Roman"/>
                <a:cs typeface="Times New Roman"/>
              </a:rPr>
              <a:t> </a:t>
            </a:r>
            <a:r>
              <a:rPr sz="2600" dirty="0">
                <a:latin typeface="Times New Roman"/>
                <a:cs typeface="Times New Roman"/>
              </a:rPr>
              <a:t>the</a:t>
            </a:r>
            <a:r>
              <a:rPr sz="2600" spc="-55" dirty="0">
                <a:latin typeface="Times New Roman"/>
                <a:cs typeface="Times New Roman"/>
              </a:rPr>
              <a:t> </a:t>
            </a:r>
            <a:r>
              <a:rPr sz="2600" spc="-10" dirty="0">
                <a:latin typeface="Times New Roman"/>
                <a:cs typeface="Times New Roman"/>
              </a:rPr>
              <a:t>following:</a:t>
            </a:r>
            <a:endParaRPr sz="2600" dirty="0">
              <a:latin typeface="Times New Roman"/>
              <a:cs typeface="Times New Roman"/>
            </a:endParaRPr>
          </a:p>
          <a:p>
            <a:pPr marL="585470" indent="-292100">
              <a:spcBef>
                <a:spcPts val="1445"/>
              </a:spcBef>
              <a:buClr>
                <a:srgbClr val="010000"/>
              </a:buClr>
              <a:buChar char="•"/>
              <a:tabLst>
                <a:tab pos="585470" algn="l"/>
              </a:tabLst>
            </a:pPr>
            <a:r>
              <a:rPr sz="2300" dirty="0">
                <a:latin typeface="Times New Roman"/>
                <a:cs typeface="Times New Roman"/>
              </a:rPr>
              <a:t>Retrieve</a:t>
            </a:r>
            <a:r>
              <a:rPr sz="2300" spc="-50" dirty="0">
                <a:latin typeface="Times New Roman"/>
                <a:cs typeface="Times New Roman"/>
              </a:rPr>
              <a:t> </a:t>
            </a:r>
            <a:r>
              <a:rPr sz="2300" dirty="0">
                <a:latin typeface="Times New Roman"/>
                <a:cs typeface="Times New Roman"/>
              </a:rPr>
              <a:t>an</a:t>
            </a:r>
            <a:r>
              <a:rPr sz="2300" spc="-50" dirty="0">
                <a:latin typeface="Times New Roman"/>
                <a:cs typeface="Times New Roman"/>
              </a:rPr>
              <a:t> </a:t>
            </a:r>
            <a:r>
              <a:rPr sz="2300" dirty="0">
                <a:latin typeface="Times New Roman"/>
                <a:cs typeface="Times New Roman"/>
              </a:rPr>
              <a:t>element</a:t>
            </a:r>
            <a:r>
              <a:rPr sz="2300" spc="-50" dirty="0">
                <a:latin typeface="Times New Roman"/>
                <a:cs typeface="Times New Roman"/>
              </a:rPr>
              <a:t> </a:t>
            </a:r>
            <a:r>
              <a:rPr sz="2300" dirty="0">
                <a:latin typeface="Times New Roman"/>
                <a:cs typeface="Times New Roman"/>
              </a:rPr>
              <a:t>from</a:t>
            </a:r>
            <a:r>
              <a:rPr sz="2300" spc="-50" dirty="0">
                <a:latin typeface="Times New Roman"/>
                <a:cs typeface="Times New Roman"/>
              </a:rPr>
              <a:t> </a:t>
            </a:r>
            <a:r>
              <a:rPr sz="2300" dirty="0">
                <a:latin typeface="Times New Roman"/>
                <a:cs typeface="Times New Roman"/>
              </a:rPr>
              <a:t>the</a:t>
            </a:r>
            <a:r>
              <a:rPr sz="2300" spc="-50" dirty="0">
                <a:latin typeface="Times New Roman"/>
                <a:cs typeface="Times New Roman"/>
              </a:rPr>
              <a:t> </a:t>
            </a:r>
            <a:r>
              <a:rPr sz="2300" spc="-20" dirty="0">
                <a:latin typeface="Times New Roman"/>
                <a:cs typeface="Times New Roman"/>
              </a:rPr>
              <a:t>list</a:t>
            </a:r>
            <a:endParaRPr sz="2300" dirty="0">
              <a:latin typeface="Times New Roman"/>
              <a:cs typeface="Times New Roman"/>
            </a:endParaRPr>
          </a:p>
          <a:p>
            <a:pPr marL="585470" indent="-292100">
              <a:spcBef>
                <a:spcPts val="275"/>
              </a:spcBef>
              <a:buClr>
                <a:srgbClr val="010000"/>
              </a:buClr>
              <a:buChar char="•"/>
              <a:tabLst>
                <a:tab pos="585470" algn="l"/>
              </a:tabLst>
            </a:pPr>
            <a:r>
              <a:rPr sz="2300" dirty="0">
                <a:latin typeface="Times New Roman"/>
                <a:cs typeface="Times New Roman"/>
              </a:rPr>
              <a:t>Insert</a:t>
            </a:r>
            <a:r>
              <a:rPr sz="2300" spc="-40" dirty="0">
                <a:latin typeface="Times New Roman"/>
                <a:cs typeface="Times New Roman"/>
              </a:rPr>
              <a:t> </a:t>
            </a:r>
            <a:r>
              <a:rPr sz="2300" dirty="0">
                <a:latin typeface="Times New Roman"/>
                <a:cs typeface="Times New Roman"/>
              </a:rPr>
              <a:t>a</a:t>
            </a:r>
            <a:r>
              <a:rPr sz="2300" spc="-35" dirty="0">
                <a:latin typeface="Times New Roman"/>
                <a:cs typeface="Times New Roman"/>
              </a:rPr>
              <a:t> </a:t>
            </a:r>
            <a:r>
              <a:rPr sz="2300" dirty="0">
                <a:latin typeface="Times New Roman"/>
                <a:cs typeface="Times New Roman"/>
              </a:rPr>
              <a:t>new</a:t>
            </a:r>
            <a:r>
              <a:rPr sz="2300" spc="-35" dirty="0">
                <a:latin typeface="Times New Roman"/>
                <a:cs typeface="Times New Roman"/>
              </a:rPr>
              <a:t> </a:t>
            </a:r>
            <a:r>
              <a:rPr sz="2300" dirty="0">
                <a:latin typeface="Times New Roman"/>
                <a:cs typeface="Times New Roman"/>
              </a:rPr>
              <a:t>element</a:t>
            </a:r>
            <a:r>
              <a:rPr sz="2300" spc="-40" dirty="0">
                <a:latin typeface="Times New Roman"/>
                <a:cs typeface="Times New Roman"/>
              </a:rPr>
              <a:t> </a:t>
            </a:r>
            <a:r>
              <a:rPr sz="2300" dirty="0">
                <a:latin typeface="Times New Roman"/>
                <a:cs typeface="Times New Roman"/>
              </a:rPr>
              <a:t>to</a:t>
            </a:r>
            <a:r>
              <a:rPr sz="2300" spc="-35" dirty="0">
                <a:latin typeface="Times New Roman"/>
                <a:cs typeface="Times New Roman"/>
              </a:rPr>
              <a:t> </a:t>
            </a:r>
            <a:r>
              <a:rPr sz="2300" dirty="0">
                <a:latin typeface="Times New Roman"/>
                <a:cs typeface="Times New Roman"/>
              </a:rPr>
              <a:t>the</a:t>
            </a:r>
            <a:r>
              <a:rPr sz="2300" spc="-35" dirty="0">
                <a:latin typeface="Times New Roman"/>
                <a:cs typeface="Times New Roman"/>
              </a:rPr>
              <a:t> </a:t>
            </a:r>
            <a:r>
              <a:rPr sz="2300" spc="-20" dirty="0">
                <a:latin typeface="Times New Roman"/>
                <a:cs typeface="Times New Roman"/>
              </a:rPr>
              <a:t>list</a:t>
            </a:r>
            <a:endParaRPr sz="2300" dirty="0">
              <a:latin typeface="Times New Roman"/>
              <a:cs typeface="Times New Roman"/>
            </a:endParaRPr>
          </a:p>
          <a:p>
            <a:pPr marL="585470" indent="-292100">
              <a:spcBef>
                <a:spcPts val="275"/>
              </a:spcBef>
              <a:buClr>
                <a:srgbClr val="010000"/>
              </a:buClr>
              <a:buChar char="•"/>
              <a:tabLst>
                <a:tab pos="585470" algn="l"/>
              </a:tabLst>
            </a:pPr>
            <a:r>
              <a:rPr sz="2300" dirty="0">
                <a:latin typeface="Times New Roman"/>
                <a:cs typeface="Times New Roman"/>
              </a:rPr>
              <a:t>Delete</a:t>
            </a:r>
            <a:r>
              <a:rPr sz="2300" spc="-50" dirty="0">
                <a:latin typeface="Times New Roman"/>
                <a:cs typeface="Times New Roman"/>
              </a:rPr>
              <a:t> </a:t>
            </a:r>
            <a:r>
              <a:rPr sz="2300" dirty="0">
                <a:latin typeface="Times New Roman"/>
                <a:cs typeface="Times New Roman"/>
              </a:rPr>
              <a:t>an</a:t>
            </a:r>
            <a:r>
              <a:rPr sz="2300" spc="-45" dirty="0">
                <a:latin typeface="Times New Roman"/>
                <a:cs typeface="Times New Roman"/>
              </a:rPr>
              <a:t> </a:t>
            </a:r>
            <a:r>
              <a:rPr sz="2300" dirty="0">
                <a:latin typeface="Times New Roman"/>
                <a:cs typeface="Times New Roman"/>
              </a:rPr>
              <a:t>element</a:t>
            </a:r>
            <a:r>
              <a:rPr sz="2300" spc="-45" dirty="0">
                <a:latin typeface="Times New Roman"/>
                <a:cs typeface="Times New Roman"/>
              </a:rPr>
              <a:t> </a:t>
            </a:r>
            <a:r>
              <a:rPr sz="2300" dirty="0">
                <a:latin typeface="Times New Roman"/>
                <a:cs typeface="Times New Roman"/>
              </a:rPr>
              <a:t>from</a:t>
            </a:r>
            <a:r>
              <a:rPr sz="2300" spc="-45" dirty="0">
                <a:latin typeface="Times New Roman"/>
                <a:cs typeface="Times New Roman"/>
              </a:rPr>
              <a:t> </a:t>
            </a:r>
            <a:r>
              <a:rPr sz="2300" dirty="0">
                <a:latin typeface="Times New Roman"/>
                <a:cs typeface="Times New Roman"/>
              </a:rPr>
              <a:t>the</a:t>
            </a:r>
            <a:r>
              <a:rPr sz="2300" spc="-45" dirty="0">
                <a:latin typeface="Times New Roman"/>
                <a:cs typeface="Times New Roman"/>
              </a:rPr>
              <a:t> </a:t>
            </a:r>
            <a:r>
              <a:rPr sz="2300" spc="-20" dirty="0">
                <a:latin typeface="Times New Roman"/>
                <a:cs typeface="Times New Roman"/>
              </a:rPr>
              <a:t>list</a:t>
            </a:r>
            <a:endParaRPr sz="2300" dirty="0">
              <a:latin typeface="Times New Roman"/>
              <a:cs typeface="Times New Roman"/>
            </a:endParaRPr>
          </a:p>
          <a:p>
            <a:pPr marL="585470" indent="-292100">
              <a:spcBef>
                <a:spcPts val="285"/>
              </a:spcBef>
              <a:buClr>
                <a:srgbClr val="010000"/>
              </a:buClr>
              <a:buChar char="•"/>
              <a:tabLst>
                <a:tab pos="585470" algn="l"/>
              </a:tabLst>
            </a:pPr>
            <a:r>
              <a:rPr sz="2300" dirty="0">
                <a:latin typeface="Times New Roman"/>
                <a:cs typeface="Times New Roman"/>
              </a:rPr>
              <a:t>Find</a:t>
            </a:r>
            <a:r>
              <a:rPr sz="2300" spc="-45" dirty="0">
                <a:latin typeface="Times New Roman"/>
                <a:cs typeface="Times New Roman"/>
              </a:rPr>
              <a:t> </a:t>
            </a:r>
            <a:r>
              <a:rPr sz="2300" dirty="0">
                <a:latin typeface="Times New Roman"/>
                <a:cs typeface="Times New Roman"/>
              </a:rPr>
              <a:t>how</a:t>
            </a:r>
            <a:r>
              <a:rPr sz="2300" spc="-40" dirty="0">
                <a:latin typeface="Times New Roman"/>
                <a:cs typeface="Times New Roman"/>
              </a:rPr>
              <a:t> </a:t>
            </a:r>
            <a:r>
              <a:rPr sz="2300" dirty="0">
                <a:latin typeface="Times New Roman"/>
                <a:cs typeface="Times New Roman"/>
              </a:rPr>
              <a:t>many</a:t>
            </a:r>
            <a:r>
              <a:rPr sz="2300" spc="-40" dirty="0">
                <a:latin typeface="Times New Roman"/>
                <a:cs typeface="Times New Roman"/>
              </a:rPr>
              <a:t> </a:t>
            </a:r>
            <a:r>
              <a:rPr sz="2300" dirty="0">
                <a:latin typeface="Times New Roman"/>
                <a:cs typeface="Times New Roman"/>
              </a:rPr>
              <a:t>elements</a:t>
            </a:r>
            <a:r>
              <a:rPr sz="2300" spc="-40" dirty="0">
                <a:latin typeface="Times New Roman"/>
                <a:cs typeface="Times New Roman"/>
              </a:rPr>
              <a:t> </a:t>
            </a:r>
            <a:r>
              <a:rPr sz="2300" dirty="0">
                <a:latin typeface="Times New Roman"/>
                <a:cs typeface="Times New Roman"/>
              </a:rPr>
              <a:t>are</a:t>
            </a:r>
            <a:r>
              <a:rPr sz="2300" spc="-45" dirty="0">
                <a:latin typeface="Times New Roman"/>
                <a:cs typeface="Times New Roman"/>
              </a:rPr>
              <a:t> </a:t>
            </a:r>
            <a:r>
              <a:rPr sz="2300" dirty="0">
                <a:latin typeface="Times New Roman"/>
                <a:cs typeface="Times New Roman"/>
              </a:rPr>
              <a:t>in</a:t>
            </a:r>
            <a:r>
              <a:rPr sz="2300" spc="-40" dirty="0">
                <a:latin typeface="Times New Roman"/>
                <a:cs typeface="Times New Roman"/>
              </a:rPr>
              <a:t> </a:t>
            </a:r>
            <a:r>
              <a:rPr sz="2300" dirty="0">
                <a:latin typeface="Times New Roman"/>
                <a:cs typeface="Times New Roman"/>
              </a:rPr>
              <a:t>the</a:t>
            </a:r>
            <a:r>
              <a:rPr sz="2300" spc="-40" dirty="0">
                <a:latin typeface="Times New Roman"/>
                <a:cs typeface="Times New Roman"/>
              </a:rPr>
              <a:t> </a:t>
            </a:r>
            <a:r>
              <a:rPr sz="2300" spc="-20" dirty="0">
                <a:latin typeface="Times New Roman"/>
                <a:cs typeface="Times New Roman"/>
              </a:rPr>
              <a:t>list</a:t>
            </a:r>
            <a:endParaRPr sz="2300" dirty="0">
              <a:latin typeface="Times New Roman"/>
              <a:cs typeface="Times New Roman"/>
            </a:endParaRPr>
          </a:p>
          <a:p>
            <a:pPr marL="585470" indent="-292100">
              <a:spcBef>
                <a:spcPts val="275"/>
              </a:spcBef>
              <a:buClr>
                <a:srgbClr val="010000"/>
              </a:buClr>
              <a:buChar char="•"/>
              <a:tabLst>
                <a:tab pos="585470" algn="l"/>
              </a:tabLst>
            </a:pPr>
            <a:r>
              <a:rPr sz="2300" dirty="0">
                <a:latin typeface="Times New Roman"/>
                <a:cs typeface="Times New Roman"/>
              </a:rPr>
              <a:t>Find</a:t>
            </a:r>
            <a:r>
              <a:rPr sz="2300" spc="-35" dirty="0">
                <a:latin typeface="Times New Roman"/>
                <a:cs typeface="Times New Roman"/>
              </a:rPr>
              <a:t> </a:t>
            </a:r>
            <a:r>
              <a:rPr sz="2300" dirty="0">
                <a:latin typeface="Times New Roman"/>
                <a:cs typeface="Times New Roman"/>
              </a:rPr>
              <a:t>if</a:t>
            </a:r>
            <a:r>
              <a:rPr sz="2300" spc="-30" dirty="0">
                <a:latin typeface="Times New Roman"/>
                <a:cs typeface="Times New Roman"/>
              </a:rPr>
              <a:t> </a:t>
            </a:r>
            <a:r>
              <a:rPr sz="2300" dirty="0">
                <a:latin typeface="Times New Roman"/>
                <a:cs typeface="Times New Roman"/>
              </a:rPr>
              <a:t>an</a:t>
            </a:r>
            <a:r>
              <a:rPr sz="2300" spc="-30" dirty="0">
                <a:latin typeface="Times New Roman"/>
                <a:cs typeface="Times New Roman"/>
              </a:rPr>
              <a:t> </a:t>
            </a:r>
            <a:r>
              <a:rPr sz="2300" dirty="0">
                <a:latin typeface="Times New Roman"/>
                <a:cs typeface="Times New Roman"/>
              </a:rPr>
              <a:t>element</a:t>
            </a:r>
            <a:r>
              <a:rPr sz="2300" spc="-30" dirty="0">
                <a:latin typeface="Times New Roman"/>
                <a:cs typeface="Times New Roman"/>
              </a:rPr>
              <a:t> </a:t>
            </a:r>
            <a:r>
              <a:rPr sz="2300" dirty="0">
                <a:latin typeface="Times New Roman"/>
                <a:cs typeface="Times New Roman"/>
              </a:rPr>
              <a:t>is</a:t>
            </a:r>
            <a:r>
              <a:rPr sz="2300" spc="-30" dirty="0">
                <a:latin typeface="Times New Roman"/>
                <a:cs typeface="Times New Roman"/>
              </a:rPr>
              <a:t> </a:t>
            </a:r>
            <a:r>
              <a:rPr sz="2300" dirty="0">
                <a:latin typeface="Times New Roman"/>
                <a:cs typeface="Times New Roman"/>
              </a:rPr>
              <a:t>in</a:t>
            </a:r>
            <a:r>
              <a:rPr sz="2300" spc="-30" dirty="0">
                <a:latin typeface="Times New Roman"/>
                <a:cs typeface="Times New Roman"/>
              </a:rPr>
              <a:t> </a:t>
            </a:r>
            <a:r>
              <a:rPr sz="2300" dirty="0">
                <a:latin typeface="Times New Roman"/>
                <a:cs typeface="Times New Roman"/>
              </a:rPr>
              <a:t>the</a:t>
            </a:r>
            <a:r>
              <a:rPr sz="2300" spc="-30" dirty="0">
                <a:latin typeface="Times New Roman"/>
                <a:cs typeface="Times New Roman"/>
              </a:rPr>
              <a:t> </a:t>
            </a:r>
            <a:r>
              <a:rPr sz="2300" spc="-20" dirty="0">
                <a:latin typeface="Times New Roman"/>
                <a:cs typeface="Times New Roman"/>
              </a:rPr>
              <a:t>list</a:t>
            </a:r>
            <a:endParaRPr sz="2300" dirty="0">
              <a:latin typeface="Times New Roman"/>
              <a:cs typeface="Times New Roman"/>
            </a:endParaRPr>
          </a:p>
          <a:p>
            <a:pPr marL="585470" indent="-292100">
              <a:spcBef>
                <a:spcPts val="275"/>
              </a:spcBef>
              <a:buClr>
                <a:srgbClr val="010000"/>
              </a:buClr>
              <a:buChar char="•"/>
              <a:tabLst>
                <a:tab pos="585470" algn="l"/>
              </a:tabLst>
            </a:pPr>
            <a:r>
              <a:rPr sz="2300" dirty="0">
                <a:latin typeface="Times New Roman"/>
                <a:cs typeface="Times New Roman"/>
              </a:rPr>
              <a:t>Check</a:t>
            </a:r>
            <a:r>
              <a:rPr sz="2300" spc="-30" dirty="0">
                <a:latin typeface="Times New Roman"/>
                <a:cs typeface="Times New Roman"/>
              </a:rPr>
              <a:t> </a:t>
            </a:r>
            <a:r>
              <a:rPr sz="2300" dirty="0">
                <a:latin typeface="Times New Roman"/>
                <a:cs typeface="Times New Roman"/>
              </a:rPr>
              <a:t>if</a:t>
            </a:r>
            <a:r>
              <a:rPr sz="2300" spc="-30" dirty="0">
                <a:latin typeface="Times New Roman"/>
                <a:cs typeface="Times New Roman"/>
              </a:rPr>
              <a:t> </a:t>
            </a:r>
            <a:r>
              <a:rPr sz="2300" dirty="0">
                <a:latin typeface="Times New Roman"/>
                <a:cs typeface="Times New Roman"/>
              </a:rPr>
              <a:t>the</a:t>
            </a:r>
            <a:r>
              <a:rPr sz="2300" spc="-30" dirty="0">
                <a:latin typeface="Times New Roman"/>
                <a:cs typeface="Times New Roman"/>
              </a:rPr>
              <a:t> </a:t>
            </a:r>
            <a:r>
              <a:rPr sz="2300" dirty="0">
                <a:latin typeface="Times New Roman"/>
                <a:cs typeface="Times New Roman"/>
              </a:rPr>
              <a:t>list</a:t>
            </a:r>
            <a:r>
              <a:rPr sz="2300" spc="-30" dirty="0">
                <a:latin typeface="Times New Roman"/>
                <a:cs typeface="Times New Roman"/>
              </a:rPr>
              <a:t> </a:t>
            </a:r>
            <a:r>
              <a:rPr sz="2300" dirty="0">
                <a:latin typeface="Times New Roman"/>
                <a:cs typeface="Times New Roman"/>
              </a:rPr>
              <a:t>is</a:t>
            </a:r>
            <a:r>
              <a:rPr sz="2300" spc="-25" dirty="0">
                <a:latin typeface="Times New Roman"/>
                <a:cs typeface="Times New Roman"/>
              </a:rPr>
              <a:t> </a:t>
            </a:r>
            <a:r>
              <a:rPr sz="2300" spc="-10" dirty="0">
                <a:latin typeface="Times New Roman"/>
                <a:cs typeface="Times New Roman"/>
              </a:rPr>
              <a:t>empty</a:t>
            </a:r>
            <a:endParaRPr sz="2300" dirty="0">
              <a:latin typeface="Times New Roman"/>
              <a:cs typeface="Times New Roman"/>
            </a:endParaRPr>
          </a:p>
          <a:p>
            <a:pPr marL="585470" indent="-292100">
              <a:spcBef>
                <a:spcPts val="275"/>
              </a:spcBef>
              <a:buClr>
                <a:srgbClr val="010000"/>
              </a:buClr>
              <a:buChar char="•"/>
              <a:tabLst>
                <a:tab pos="585470" algn="l"/>
              </a:tabLst>
            </a:pPr>
            <a:r>
              <a:rPr sz="2300" spc="-10" dirty="0">
                <a:latin typeface="Times New Roman"/>
                <a:cs typeface="Times New Roman"/>
              </a:rPr>
              <a:t>Others...</a:t>
            </a:r>
            <a:endParaRPr sz="2300" dirty="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074152" y="6522493"/>
            <a:ext cx="267334" cy="222250"/>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5"/>
              </a:lnSpc>
            </a:pPr>
            <a:fld id="{81D60167-4931-47E6-BA6A-407CBD079E47}" type="slidenum">
              <a:rPr lang="en-US" spc="-25" smtClean="0"/>
              <a:pPr marL="38100">
                <a:lnSpc>
                  <a:spcPts val="1625"/>
                </a:lnSpc>
              </a:pPr>
              <a:t>21</a:t>
            </a:fld>
            <a:endParaRPr spc="-25" dirty="0"/>
          </a:p>
        </p:txBody>
      </p:sp>
      <p:sp>
        <p:nvSpPr>
          <p:cNvPr id="2" name="object 2"/>
          <p:cNvSpPr txBox="1">
            <a:spLocks noGrp="1"/>
          </p:cNvSpPr>
          <p:nvPr>
            <p:ph type="title"/>
          </p:nvPr>
        </p:nvSpPr>
        <p:spPr>
          <a:xfrm>
            <a:off x="1510862" y="294256"/>
            <a:ext cx="10515600" cy="920765"/>
          </a:xfrm>
          <a:prstGeom prst="rect">
            <a:avLst/>
          </a:prstGeom>
        </p:spPr>
        <p:txBody>
          <a:bodyPr vert="horz" wrap="square" lIns="0" tIns="241300" rIns="0" bIns="0" rtlCol="0" anchor="ctr">
            <a:spAutoFit/>
          </a:bodyPr>
          <a:lstStyle/>
          <a:p>
            <a:pPr marL="476250">
              <a:lnSpc>
                <a:spcPct val="100000"/>
              </a:lnSpc>
              <a:spcBef>
                <a:spcPts val="100"/>
              </a:spcBef>
            </a:pPr>
            <a:r>
              <a:rPr b="1" dirty="0"/>
              <a:t>Two Ways to Implement </a:t>
            </a:r>
            <a:r>
              <a:rPr b="1" spc="-10" dirty="0"/>
              <a:t>Lists</a:t>
            </a:r>
          </a:p>
        </p:txBody>
      </p:sp>
      <p:sp>
        <p:nvSpPr>
          <p:cNvPr id="3" name="object 3"/>
          <p:cNvSpPr txBox="1"/>
          <p:nvPr/>
        </p:nvSpPr>
        <p:spPr>
          <a:xfrm>
            <a:off x="1984502" y="1317752"/>
            <a:ext cx="8005445" cy="3092450"/>
          </a:xfrm>
          <a:prstGeom prst="rect">
            <a:avLst/>
          </a:prstGeom>
        </p:spPr>
        <p:txBody>
          <a:bodyPr vert="horz" wrap="square" lIns="0" tIns="12700" rIns="0" bIns="0" rtlCol="0">
            <a:spAutoFit/>
          </a:bodyPr>
          <a:lstStyle/>
          <a:p>
            <a:pPr marL="12700">
              <a:spcBef>
                <a:spcPts val="100"/>
              </a:spcBef>
            </a:pPr>
            <a:r>
              <a:rPr sz="2400" dirty="0">
                <a:latin typeface="Times New Roman"/>
                <a:cs typeface="Times New Roman"/>
              </a:rPr>
              <a:t>There</a:t>
            </a:r>
            <a:r>
              <a:rPr sz="2400" spc="-30" dirty="0">
                <a:latin typeface="Times New Roman"/>
                <a:cs typeface="Times New Roman"/>
              </a:rPr>
              <a:t> </a:t>
            </a:r>
            <a:r>
              <a:rPr sz="2400" dirty="0">
                <a:latin typeface="Times New Roman"/>
                <a:cs typeface="Times New Roman"/>
              </a:rPr>
              <a:t>are</a:t>
            </a:r>
            <a:r>
              <a:rPr sz="2400" spc="-20" dirty="0">
                <a:latin typeface="Times New Roman"/>
                <a:cs typeface="Times New Roman"/>
              </a:rPr>
              <a:t> </a:t>
            </a:r>
            <a:r>
              <a:rPr sz="2400" dirty="0">
                <a:latin typeface="Times New Roman"/>
                <a:cs typeface="Times New Roman"/>
              </a:rPr>
              <a:t>two</a:t>
            </a:r>
            <a:r>
              <a:rPr sz="2400" spc="-20" dirty="0">
                <a:latin typeface="Times New Roman"/>
                <a:cs typeface="Times New Roman"/>
              </a:rPr>
              <a:t> </a:t>
            </a:r>
            <a:r>
              <a:rPr sz="2400" dirty="0">
                <a:latin typeface="Times New Roman"/>
                <a:cs typeface="Times New Roman"/>
              </a:rPr>
              <a:t>ways</a:t>
            </a:r>
            <a:r>
              <a:rPr sz="2400" spc="-20" dirty="0">
                <a:latin typeface="Times New Roman"/>
                <a:cs typeface="Times New Roman"/>
              </a:rPr>
              <a:t> </a:t>
            </a:r>
            <a:r>
              <a:rPr sz="2400" dirty="0">
                <a:latin typeface="Times New Roman"/>
                <a:cs typeface="Times New Roman"/>
              </a:rPr>
              <a:t>to</a:t>
            </a:r>
            <a:r>
              <a:rPr sz="2400" spc="-20" dirty="0">
                <a:latin typeface="Times New Roman"/>
                <a:cs typeface="Times New Roman"/>
              </a:rPr>
              <a:t> </a:t>
            </a:r>
            <a:r>
              <a:rPr sz="2400" dirty="0">
                <a:latin typeface="Times New Roman"/>
                <a:cs typeface="Times New Roman"/>
              </a:rPr>
              <a:t>implement</a:t>
            </a:r>
            <a:r>
              <a:rPr sz="2400" spc="-20" dirty="0">
                <a:latin typeface="Times New Roman"/>
                <a:cs typeface="Times New Roman"/>
              </a:rPr>
              <a:t> </a:t>
            </a:r>
            <a:r>
              <a:rPr sz="2400" dirty="0">
                <a:latin typeface="Times New Roman"/>
                <a:cs typeface="Times New Roman"/>
              </a:rPr>
              <a:t>a</a:t>
            </a:r>
            <a:r>
              <a:rPr sz="2400" spc="-15" dirty="0">
                <a:latin typeface="Times New Roman"/>
                <a:cs typeface="Times New Roman"/>
              </a:rPr>
              <a:t> </a:t>
            </a:r>
            <a:r>
              <a:rPr sz="2400" spc="-10" dirty="0">
                <a:latin typeface="Times New Roman"/>
                <a:cs typeface="Times New Roman"/>
              </a:rPr>
              <a:t>list.</a:t>
            </a:r>
            <a:endParaRPr sz="2400">
              <a:latin typeface="Times New Roman"/>
              <a:cs typeface="Times New Roman"/>
            </a:endParaRPr>
          </a:p>
          <a:p>
            <a:pPr marL="353695" marR="34925" indent="-341630">
              <a:spcBef>
                <a:spcPts val="2000"/>
              </a:spcBef>
              <a:buClr>
                <a:srgbClr val="000000"/>
              </a:buClr>
              <a:buSzPct val="75000"/>
              <a:buAutoNum type="arabicPeriod"/>
              <a:tabLst>
                <a:tab pos="353695" algn="l"/>
                <a:tab pos="1301115" algn="l"/>
              </a:tabLst>
            </a:pPr>
            <a:r>
              <a:rPr sz="2400" spc="-10" dirty="0">
                <a:solidFill>
                  <a:srgbClr val="0000FF"/>
                </a:solidFill>
                <a:latin typeface="Times New Roman"/>
                <a:cs typeface="Times New Roman"/>
              </a:rPr>
              <a:t>Array</a:t>
            </a:r>
            <a:r>
              <a:rPr sz="2400" spc="-10" dirty="0">
                <a:latin typeface="Times New Roman"/>
                <a:cs typeface="Times New Roman"/>
              </a:rPr>
              <a:t>:</a:t>
            </a:r>
            <a:r>
              <a:rPr sz="2400" dirty="0">
                <a:latin typeface="Times New Roman"/>
                <a:cs typeface="Times New Roman"/>
              </a:rPr>
              <a:t>	The</a:t>
            </a:r>
            <a:r>
              <a:rPr sz="2400" spc="-25" dirty="0">
                <a:latin typeface="Times New Roman"/>
                <a:cs typeface="Times New Roman"/>
              </a:rPr>
              <a:t> </a:t>
            </a:r>
            <a:r>
              <a:rPr sz="2400" dirty="0">
                <a:latin typeface="Times New Roman"/>
                <a:cs typeface="Times New Roman"/>
              </a:rPr>
              <a:t>array</a:t>
            </a:r>
            <a:r>
              <a:rPr sz="2400" spc="-25" dirty="0">
                <a:latin typeface="Times New Roman"/>
                <a:cs typeface="Times New Roman"/>
              </a:rPr>
              <a:t> </a:t>
            </a:r>
            <a:r>
              <a:rPr sz="2400" dirty="0">
                <a:latin typeface="Times New Roman"/>
                <a:cs typeface="Times New Roman"/>
              </a:rPr>
              <a:t>is</a:t>
            </a:r>
            <a:r>
              <a:rPr sz="2400" spc="-25" dirty="0">
                <a:latin typeface="Times New Roman"/>
                <a:cs typeface="Times New Roman"/>
              </a:rPr>
              <a:t> </a:t>
            </a:r>
            <a:r>
              <a:rPr sz="2400" dirty="0">
                <a:latin typeface="Times New Roman"/>
                <a:cs typeface="Times New Roman"/>
              </a:rPr>
              <a:t>dynamically</a:t>
            </a:r>
            <a:r>
              <a:rPr sz="2400" spc="-25" dirty="0">
                <a:latin typeface="Times New Roman"/>
                <a:cs typeface="Times New Roman"/>
              </a:rPr>
              <a:t> </a:t>
            </a:r>
            <a:r>
              <a:rPr sz="2400" dirty="0">
                <a:latin typeface="Times New Roman"/>
                <a:cs typeface="Times New Roman"/>
              </a:rPr>
              <a:t>created.</a:t>
            </a:r>
            <a:r>
              <a:rPr sz="2400" spc="-25" dirty="0">
                <a:latin typeface="Times New Roman"/>
                <a:cs typeface="Times New Roman"/>
              </a:rPr>
              <a:t> </a:t>
            </a:r>
            <a:r>
              <a:rPr sz="2400" dirty="0">
                <a:latin typeface="Times New Roman"/>
                <a:cs typeface="Times New Roman"/>
              </a:rPr>
              <a:t>If</a:t>
            </a:r>
            <a:r>
              <a:rPr sz="2400" spc="-25"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capacity</a:t>
            </a:r>
            <a:r>
              <a:rPr sz="2400" spc="-25" dirty="0">
                <a:latin typeface="Times New Roman"/>
                <a:cs typeface="Times New Roman"/>
              </a:rPr>
              <a:t> </a:t>
            </a:r>
            <a:r>
              <a:rPr sz="2400" dirty="0">
                <a:latin typeface="Times New Roman"/>
                <a:cs typeface="Times New Roman"/>
              </a:rPr>
              <a:t>of</a:t>
            </a:r>
            <a:r>
              <a:rPr sz="2400" spc="-20" dirty="0">
                <a:latin typeface="Times New Roman"/>
                <a:cs typeface="Times New Roman"/>
              </a:rPr>
              <a:t> </a:t>
            </a:r>
            <a:r>
              <a:rPr sz="2400" spc="-25" dirty="0">
                <a:latin typeface="Times New Roman"/>
                <a:cs typeface="Times New Roman"/>
              </a:rPr>
              <a:t>the </a:t>
            </a:r>
            <a:r>
              <a:rPr sz="2400" dirty="0">
                <a:latin typeface="Times New Roman"/>
                <a:cs typeface="Times New Roman"/>
              </a:rPr>
              <a:t>array</a:t>
            </a:r>
            <a:r>
              <a:rPr sz="2400" spc="-25" dirty="0">
                <a:latin typeface="Times New Roman"/>
                <a:cs typeface="Times New Roman"/>
              </a:rPr>
              <a:t> </a:t>
            </a:r>
            <a:r>
              <a:rPr sz="2400" dirty="0">
                <a:latin typeface="Times New Roman"/>
                <a:cs typeface="Times New Roman"/>
              </a:rPr>
              <a:t>is</a:t>
            </a:r>
            <a:r>
              <a:rPr sz="2400" spc="-20" dirty="0">
                <a:latin typeface="Times New Roman"/>
                <a:cs typeface="Times New Roman"/>
              </a:rPr>
              <a:t> </a:t>
            </a:r>
            <a:r>
              <a:rPr sz="2400" dirty="0">
                <a:latin typeface="Times New Roman"/>
                <a:cs typeface="Times New Roman"/>
              </a:rPr>
              <a:t>exceeded,</a:t>
            </a:r>
            <a:r>
              <a:rPr sz="2400" spc="-20" dirty="0">
                <a:latin typeface="Times New Roman"/>
                <a:cs typeface="Times New Roman"/>
              </a:rPr>
              <a:t> </a:t>
            </a:r>
            <a:r>
              <a:rPr sz="2400" dirty="0">
                <a:latin typeface="Times New Roman"/>
                <a:cs typeface="Times New Roman"/>
              </a:rPr>
              <a:t>create</a:t>
            </a:r>
            <a:r>
              <a:rPr sz="2400" spc="-25"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dirty="0">
                <a:latin typeface="Times New Roman"/>
                <a:cs typeface="Times New Roman"/>
              </a:rPr>
              <a:t>new</a:t>
            </a:r>
            <a:r>
              <a:rPr sz="2400" spc="-30" dirty="0">
                <a:latin typeface="Times New Roman"/>
                <a:cs typeface="Times New Roman"/>
              </a:rPr>
              <a:t> </a:t>
            </a:r>
            <a:r>
              <a:rPr sz="2400" dirty="0">
                <a:latin typeface="Times New Roman"/>
                <a:cs typeface="Times New Roman"/>
              </a:rPr>
              <a:t>larger</a:t>
            </a:r>
            <a:r>
              <a:rPr sz="2400" spc="-20" dirty="0">
                <a:latin typeface="Times New Roman"/>
                <a:cs typeface="Times New Roman"/>
              </a:rPr>
              <a:t> </a:t>
            </a:r>
            <a:r>
              <a:rPr sz="2400" dirty="0">
                <a:latin typeface="Times New Roman"/>
                <a:cs typeface="Times New Roman"/>
              </a:rPr>
              <a:t>array</a:t>
            </a:r>
            <a:r>
              <a:rPr sz="2400" spc="-25" dirty="0">
                <a:latin typeface="Times New Roman"/>
                <a:cs typeface="Times New Roman"/>
              </a:rPr>
              <a:t> </a:t>
            </a:r>
            <a:r>
              <a:rPr sz="2400" dirty="0">
                <a:latin typeface="Times New Roman"/>
                <a:cs typeface="Times New Roman"/>
              </a:rPr>
              <a:t>and</a:t>
            </a:r>
            <a:r>
              <a:rPr sz="2400" spc="-20" dirty="0">
                <a:latin typeface="Times New Roman"/>
                <a:cs typeface="Times New Roman"/>
              </a:rPr>
              <a:t> </a:t>
            </a:r>
            <a:r>
              <a:rPr sz="2400" dirty="0">
                <a:latin typeface="Times New Roman"/>
                <a:cs typeface="Times New Roman"/>
              </a:rPr>
              <a:t>copy</a:t>
            </a:r>
            <a:r>
              <a:rPr sz="2400" spc="-20" dirty="0">
                <a:latin typeface="Times New Roman"/>
                <a:cs typeface="Times New Roman"/>
              </a:rPr>
              <a:t> </a:t>
            </a:r>
            <a:r>
              <a:rPr sz="2400" dirty="0">
                <a:latin typeface="Times New Roman"/>
                <a:cs typeface="Times New Roman"/>
              </a:rPr>
              <a:t>all</a:t>
            </a:r>
            <a:r>
              <a:rPr sz="2400" spc="-20" dirty="0">
                <a:latin typeface="Times New Roman"/>
                <a:cs typeface="Times New Roman"/>
              </a:rPr>
              <a:t> </a:t>
            </a:r>
            <a:r>
              <a:rPr sz="2400" spc="-25" dirty="0">
                <a:latin typeface="Times New Roman"/>
                <a:cs typeface="Times New Roman"/>
              </a:rPr>
              <a:t>the </a:t>
            </a:r>
            <a:r>
              <a:rPr sz="2400" dirty="0">
                <a:latin typeface="Times New Roman"/>
                <a:cs typeface="Times New Roman"/>
              </a:rPr>
              <a:t>elements</a:t>
            </a:r>
            <a:r>
              <a:rPr sz="2400" spc="-35" dirty="0">
                <a:latin typeface="Times New Roman"/>
                <a:cs typeface="Times New Roman"/>
              </a:rPr>
              <a:t> </a:t>
            </a:r>
            <a:r>
              <a:rPr sz="2400" dirty="0">
                <a:latin typeface="Times New Roman"/>
                <a:cs typeface="Times New Roman"/>
              </a:rPr>
              <a:t>from</a:t>
            </a:r>
            <a:r>
              <a:rPr sz="2400" spc="-20"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current</a:t>
            </a:r>
            <a:r>
              <a:rPr sz="2400" spc="-20" dirty="0">
                <a:latin typeface="Times New Roman"/>
                <a:cs typeface="Times New Roman"/>
              </a:rPr>
              <a:t> </a:t>
            </a:r>
            <a:r>
              <a:rPr sz="2400" dirty="0">
                <a:latin typeface="Times New Roman"/>
                <a:cs typeface="Times New Roman"/>
              </a:rPr>
              <a:t>array</a:t>
            </a:r>
            <a:r>
              <a:rPr sz="2400" spc="-20" dirty="0">
                <a:latin typeface="Times New Roman"/>
                <a:cs typeface="Times New Roman"/>
              </a:rPr>
              <a:t> </a:t>
            </a:r>
            <a:r>
              <a:rPr sz="2400" dirty="0">
                <a:latin typeface="Times New Roman"/>
                <a:cs typeface="Times New Roman"/>
              </a:rPr>
              <a:t>to</a:t>
            </a:r>
            <a:r>
              <a:rPr sz="2400" spc="-25"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dirty="0">
                <a:latin typeface="Times New Roman"/>
                <a:cs typeface="Times New Roman"/>
              </a:rPr>
              <a:t>new</a:t>
            </a:r>
            <a:r>
              <a:rPr sz="2400" spc="-20" dirty="0">
                <a:latin typeface="Times New Roman"/>
                <a:cs typeface="Times New Roman"/>
              </a:rPr>
              <a:t> </a:t>
            </a:r>
            <a:r>
              <a:rPr sz="2400" spc="-10" dirty="0">
                <a:latin typeface="Times New Roman"/>
                <a:cs typeface="Times New Roman"/>
              </a:rPr>
              <a:t>array.</a:t>
            </a:r>
            <a:endParaRPr sz="2400">
              <a:latin typeface="Times New Roman"/>
              <a:cs typeface="Times New Roman"/>
            </a:endParaRPr>
          </a:p>
          <a:p>
            <a:pPr marL="353695" marR="5080" indent="-341630">
              <a:spcBef>
                <a:spcPts val="2000"/>
              </a:spcBef>
              <a:buClr>
                <a:srgbClr val="000000"/>
              </a:buClr>
              <a:buSzPct val="75000"/>
              <a:buAutoNum type="arabicPeriod"/>
              <a:tabLst>
                <a:tab pos="353695" algn="l"/>
                <a:tab pos="1924685" algn="l"/>
              </a:tabLst>
            </a:pPr>
            <a:r>
              <a:rPr sz="2400" spc="-10" dirty="0">
                <a:solidFill>
                  <a:srgbClr val="0000FF"/>
                </a:solidFill>
                <a:latin typeface="Times New Roman"/>
                <a:cs typeface="Times New Roman"/>
              </a:rPr>
              <a:t>Linked-list:</a:t>
            </a:r>
            <a:r>
              <a:rPr sz="2400" dirty="0">
                <a:solidFill>
                  <a:srgbClr val="0000FF"/>
                </a:solidFill>
                <a:latin typeface="Times New Roman"/>
                <a:cs typeface="Times New Roman"/>
              </a:rPr>
              <a:t>	</a:t>
            </a:r>
            <a:r>
              <a:rPr sz="2400" dirty="0">
                <a:latin typeface="Times New Roman"/>
                <a:cs typeface="Times New Roman"/>
              </a:rPr>
              <a:t>A</a:t>
            </a:r>
            <a:r>
              <a:rPr sz="2400" spc="-25" dirty="0">
                <a:latin typeface="Times New Roman"/>
                <a:cs typeface="Times New Roman"/>
              </a:rPr>
              <a:t> </a:t>
            </a:r>
            <a:r>
              <a:rPr sz="2400" dirty="0">
                <a:latin typeface="Times New Roman"/>
                <a:cs typeface="Times New Roman"/>
              </a:rPr>
              <a:t>linked</a:t>
            </a:r>
            <a:r>
              <a:rPr sz="2400" spc="-25" dirty="0">
                <a:latin typeface="Times New Roman"/>
                <a:cs typeface="Times New Roman"/>
              </a:rPr>
              <a:t> </a:t>
            </a:r>
            <a:r>
              <a:rPr sz="2400" dirty="0">
                <a:latin typeface="Times New Roman"/>
                <a:cs typeface="Times New Roman"/>
              </a:rPr>
              <a:t>structure</a:t>
            </a:r>
            <a:r>
              <a:rPr sz="2400" spc="-25" dirty="0">
                <a:latin typeface="Times New Roman"/>
                <a:cs typeface="Times New Roman"/>
              </a:rPr>
              <a:t> </a:t>
            </a:r>
            <a:r>
              <a:rPr sz="2400" dirty="0">
                <a:latin typeface="Times New Roman"/>
                <a:cs typeface="Times New Roman"/>
              </a:rPr>
              <a:t>consists</a:t>
            </a:r>
            <a:r>
              <a:rPr sz="2400" spc="-25" dirty="0">
                <a:latin typeface="Times New Roman"/>
                <a:cs typeface="Times New Roman"/>
              </a:rPr>
              <a:t> </a:t>
            </a:r>
            <a:r>
              <a:rPr sz="2400" dirty="0">
                <a:latin typeface="Times New Roman"/>
                <a:cs typeface="Times New Roman"/>
              </a:rPr>
              <a:t>of</a:t>
            </a:r>
            <a:r>
              <a:rPr sz="2400" spc="-25" dirty="0">
                <a:latin typeface="Times New Roman"/>
                <a:cs typeface="Times New Roman"/>
              </a:rPr>
              <a:t> </a:t>
            </a:r>
            <a:r>
              <a:rPr sz="2400" dirty="0">
                <a:latin typeface="Times New Roman"/>
                <a:cs typeface="Times New Roman"/>
              </a:rPr>
              <a:t>nodes.</a:t>
            </a:r>
            <a:r>
              <a:rPr sz="2400" spc="-25" dirty="0">
                <a:latin typeface="Times New Roman"/>
                <a:cs typeface="Times New Roman"/>
              </a:rPr>
              <a:t> </a:t>
            </a:r>
            <a:r>
              <a:rPr sz="2400" dirty="0">
                <a:latin typeface="Times New Roman"/>
                <a:cs typeface="Times New Roman"/>
              </a:rPr>
              <a:t>Each</a:t>
            </a:r>
            <a:r>
              <a:rPr sz="2400" spc="-25" dirty="0">
                <a:latin typeface="Times New Roman"/>
                <a:cs typeface="Times New Roman"/>
              </a:rPr>
              <a:t> </a:t>
            </a:r>
            <a:r>
              <a:rPr sz="2400" dirty="0">
                <a:latin typeface="Times New Roman"/>
                <a:cs typeface="Times New Roman"/>
              </a:rPr>
              <a:t>node</a:t>
            </a:r>
            <a:r>
              <a:rPr sz="2400" spc="-25" dirty="0">
                <a:latin typeface="Times New Roman"/>
                <a:cs typeface="Times New Roman"/>
              </a:rPr>
              <a:t> is </a:t>
            </a:r>
            <a:r>
              <a:rPr sz="2400" dirty="0">
                <a:latin typeface="Times New Roman"/>
                <a:cs typeface="Times New Roman"/>
              </a:rPr>
              <a:t>dynamically</a:t>
            </a:r>
            <a:r>
              <a:rPr sz="2400" spc="-25" dirty="0">
                <a:latin typeface="Times New Roman"/>
                <a:cs typeface="Times New Roman"/>
              </a:rPr>
              <a:t> </a:t>
            </a:r>
            <a:r>
              <a:rPr sz="2400" dirty="0">
                <a:latin typeface="Times New Roman"/>
                <a:cs typeface="Times New Roman"/>
              </a:rPr>
              <a:t>created</a:t>
            </a:r>
            <a:r>
              <a:rPr sz="2400" spc="-25" dirty="0">
                <a:latin typeface="Times New Roman"/>
                <a:cs typeface="Times New Roman"/>
              </a:rPr>
              <a:t> </a:t>
            </a:r>
            <a:r>
              <a:rPr sz="2400" dirty="0">
                <a:latin typeface="Times New Roman"/>
                <a:cs typeface="Times New Roman"/>
              </a:rPr>
              <a:t>to</a:t>
            </a:r>
            <a:r>
              <a:rPr sz="2400" spc="-25" dirty="0">
                <a:latin typeface="Times New Roman"/>
                <a:cs typeface="Times New Roman"/>
              </a:rPr>
              <a:t> </a:t>
            </a:r>
            <a:r>
              <a:rPr sz="2400" dirty="0">
                <a:latin typeface="Times New Roman"/>
                <a:cs typeface="Times New Roman"/>
              </a:rPr>
              <a:t>hold</a:t>
            </a:r>
            <a:r>
              <a:rPr sz="2400" spc="-25" dirty="0">
                <a:latin typeface="Times New Roman"/>
                <a:cs typeface="Times New Roman"/>
              </a:rPr>
              <a:t> </a:t>
            </a:r>
            <a:r>
              <a:rPr sz="2400" dirty="0">
                <a:latin typeface="Times New Roman"/>
                <a:cs typeface="Times New Roman"/>
              </a:rPr>
              <a:t>a</a:t>
            </a:r>
            <a:r>
              <a:rPr sz="2400" spc="-20" dirty="0">
                <a:latin typeface="Times New Roman"/>
                <a:cs typeface="Times New Roman"/>
              </a:rPr>
              <a:t> </a:t>
            </a:r>
            <a:r>
              <a:rPr sz="2400" dirty="0">
                <a:latin typeface="Times New Roman"/>
                <a:cs typeface="Times New Roman"/>
              </a:rPr>
              <a:t>data</a:t>
            </a:r>
            <a:r>
              <a:rPr sz="2400" spc="-25" dirty="0">
                <a:latin typeface="Times New Roman"/>
                <a:cs typeface="Times New Roman"/>
              </a:rPr>
              <a:t> </a:t>
            </a:r>
            <a:r>
              <a:rPr sz="2400" dirty="0">
                <a:latin typeface="Times New Roman"/>
                <a:cs typeface="Times New Roman"/>
              </a:rPr>
              <a:t>element.</a:t>
            </a:r>
            <a:r>
              <a:rPr sz="2400" spc="-25" dirty="0">
                <a:latin typeface="Times New Roman"/>
                <a:cs typeface="Times New Roman"/>
              </a:rPr>
              <a:t> </a:t>
            </a:r>
            <a:r>
              <a:rPr sz="2400" dirty="0">
                <a:latin typeface="Times New Roman"/>
                <a:cs typeface="Times New Roman"/>
              </a:rPr>
              <a:t>All</a:t>
            </a:r>
            <a:r>
              <a:rPr sz="2400" spc="-25" dirty="0">
                <a:latin typeface="Times New Roman"/>
                <a:cs typeface="Times New Roman"/>
              </a:rPr>
              <a:t> </a:t>
            </a:r>
            <a:r>
              <a:rPr sz="2400" dirty="0">
                <a:latin typeface="Times New Roman"/>
                <a:cs typeface="Times New Roman"/>
              </a:rPr>
              <a:t>the</a:t>
            </a:r>
            <a:r>
              <a:rPr sz="2400" spc="-25" dirty="0">
                <a:latin typeface="Times New Roman"/>
                <a:cs typeface="Times New Roman"/>
              </a:rPr>
              <a:t> </a:t>
            </a:r>
            <a:r>
              <a:rPr sz="2400" dirty="0">
                <a:latin typeface="Times New Roman"/>
                <a:cs typeface="Times New Roman"/>
              </a:rPr>
              <a:t>nodes</a:t>
            </a:r>
            <a:r>
              <a:rPr sz="2400" spc="-20" dirty="0">
                <a:latin typeface="Times New Roman"/>
                <a:cs typeface="Times New Roman"/>
              </a:rPr>
              <a:t> </a:t>
            </a:r>
            <a:r>
              <a:rPr sz="2400" spc="-25" dirty="0">
                <a:latin typeface="Times New Roman"/>
                <a:cs typeface="Times New Roman"/>
              </a:rPr>
              <a:t>are </a:t>
            </a:r>
            <a:r>
              <a:rPr sz="2400" dirty="0">
                <a:latin typeface="Times New Roman"/>
                <a:cs typeface="Times New Roman"/>
              </a:rPr>
              <a:t>linked</a:t>
            </a:r>
            <a:r>
              <a:rPr sz="2400" spc="-35" dirty="0">
                <a:latin typeface="Times New Roman"/>
                <a:cs typeface="Times New Roman"/>
              </a:rPr>
              <a:t> </a:t>
            </a:r>
            <a:r>
              <a:rPr sz="2400" dirty="0">
                <a:latin typeface="Times New Roman"/>
                <a:cs typeface="Times New Roman"/>
              </a:rPr>
              <a:t>together</a:t>
            </a:r>
            <a:r>
              <a:rPr sz="2400" spc="-25" dirty="0">
                <a:latin typeface="Times New Roman"/>
                <a:cs typeface="Times New Roman"/>
              </a:rPr>
              <a:t> </a:t>
            </a:r>
            <a:r>
              <a:rPr sz="2400" dirty="0">
                <a:latin typeface="Times New Roman"/>
                <a:cs typeface="Times New Roman"/>
              </a:rPr>
              <a:t>to</a:t>
            </a:r>
            <a:r>
              <a:rPr sz="2400" spc="-20" dirty="0">
                <a:latin typeface="Times New Roman"/>
                <a:cs typeface="Times New Roman"/>
              </a:rPr>
              <a:t> </a:t>
            </a:r>
            <a:r>
              <a:rPr sz="2400" dirty="0">
                <a:latin typeface="Times New Roman"/>
                <a:cs typeface="Times New Roman"/>
              </a:rPr>
              <a:t>form</a:t>
            </a:r>
            <a:r>
              <a:rPr sz="2400" spc="-25" dirty="0">
                <a:latin typeface="Times New Roman"/>
                <a:cs typeface="Times New Roman"/>
              </a:rPr>
              <a:t> </a:t>
            </a:r>
            <a:r>
              <a:rPr sz="2400" dirty="0">
                <a:latin typeface="Times New Roman"/>
                <a:cs typeface="Times New Roman"/>
              </a:rPr>
              <a:t>the</a:t>
            </a:r>
            <a:r>
              <a:rPr sz="2400" spc="-20" dirty="0">
                <a:latin typeface="Times New Roman"/>
                <a:cs typeface="Times New Roman"/>
              </a:rPr>
              <a:t> </a:t>
            </a:r>
            <a:r>
              <a:rPr sz="2400" spc="-10" dirty="0">
                <a:latin typeface="Times New Roman"/>
                <a:cs typeface="Times New Roman"/>
              </a:rPr>
              <a:t>list.</a:t>
            </a:r>
            <a:endParaRPr sz="240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2D868-B283-557F-5B10-C6BCC24D80DD}"/>
              </a:ext>
            </a:extLst>
          </p:cNvPr>
          <p:cNvSpPr>
            <a:spLocks noGrp="1"/>
          </p:cNvSpPr>
          <p:nvPr>
            <p:ph type="title"/>
          </p:nvPr>
        </p:nvSpPr>
        <p:spPr/>
        <p:txBody>
          <a:bodyPr/>
          <a:lstStyle/>
          <a:p>
            <a:r>
              <a:rPr lang="en-US" b="1" dirty="0"/>
              <a:t>Array List</a:t>
            </a:r>
          </a:p>
        </p:txBody>
      </p:sp>
      <p:sp>
        <p:nvSpPr>
          <p:cNvPr id="3" name="Content Placeholder 2">
            <a:extLst>
              <a:ext uri="{FF2B5EF4-FFF2-40B4-BE49-F238E27FC236}">
                <a16:creationId xmlns:a16="http://schemas.microsoft.com/office/drawing/2014/main" id="{D1105209-F89B-2ECB-0705-DC05E41269D8}"/>
              </a:ext>
            </a:extLst>
          </p:cNvPr>
          <p:cNvSpPr>
            <a:spLocks noGrp="1"/>
          </p:cNvSpPr>
          <p:nvPr>
            <p:ph idx="1"/>
          </p:nvPr>
        </p:nvSpPr>
        <p:spPr/>
        <p:txBody>
          <a:bodyPr>
            <a:normAutofit/>
          </a:bodyPr>
          <a:lstStyle/>
          <a:p>
            <a:r>
              <a:rPr lang="en-US" dirty="0"/>
              <a:t>Array is a fixed-size data structure. Once an array is created, its size cannot be changed. Nevertheless, you can still use array to implement dynamic data structures. The trick is to create a new larger array to replace the current array if the current array cannot hold new elements in the list. </a:t>
            </a:r>
          </a:p>
          <a:p>
            <a:r>
              <a:rPr lang="en-US" dirty="0"/>
              <a:t>Initially, an array, say data of Object[] type, is created with a default size. When inserting a new element into the array, first ensure there is enough room in the array. If not, create a new array with the size as twice as the current one. Copy the elements from the current array to the new array. The new array now becomes the current array. </a:t>
            </a:r>
          </a:p>
          <a:p>
            <a:endParaRPr lang="en-US" dirty="0"/>
          </a:p>
        </p:txBody>
      </p:sp>
    </p:spTree>
    <p:extLst>
      <p:ext uri="{BB962C8B-B14F-4D97-AF65-F5344CB8AC3E}">
        <p14:creationId xmlns:p14="http://schemas.microsoft.com/office/powerpoint/2010/main" val="3116139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05997"/>
            <a:ext cx="10515600" cy="843821"/>
          </a:xfrm>
          <a:prstGeom prst="rect">
            <a:avLst/>
          </a:prstGeom>
        </p:spPr>
        <p:txBody>
          <a:bodyPr vert="horz" wrap="square" lIns="0" tIns="165100" rIns="0" bIns="0" rtlCol="0" anchor="ctr">
            <a:spAutoFit/>
          </a:bodyPr>
          <a:lstStyle/>
          <a:p>
            <a:pPr marL="1111885">
              <a:lnSpc>
                <a:spcPct val="100000"/>
              </a:lnSpc>
              <a:spcBef>
                <a:spcPts val="100"/>
              </a:spcBef>
            </a:pPr>
            <a:r>
              <a:rPr dirty="0"/>
              <a:t>Array List </a:t>
            </a:r>
            <a:r>
              <a:rPr spc="-10" dirty="0"/>
              <a:t>Illustration</a:t>
            </a:r>
          </a:p>
        </p:txBody>
      </p:sp>
      <p:pic>
        <p:nvPicPr>
          <p:cNvPr id="3" name="object 3"/>
          <p:cNvPicPr/>
          <p:nvPr/>
        </p:nvPicPr>
        <p:blipFill>
          <a:blip r:embed="rId2" cstate="print"/>
          <a:stretch>
            <a:fillRect/>
          </a:stretch>
        </p:blipFill>
        <p:spPr>
          <a:xfrm>
            <a:off x="2362200" y="4516821"/>
            <a:ext cx="7162800" cy="1371600"/>
          </a:xfrm>
          <a:prstGeom prst="rect">
            <a:avLst/>
          </a:prstGeom>
        </p:spPr>
      </p:pic>
      <p:sp>
        <p:nvSpPr>
          <p:cNvPr id="4" name="object 4"/>
          <p:cNvSpPr txBox="1">
            <a:spLocks noGrp="1"/>
          </p:cNvSpPr>
          <p:nvPr>
            <p:ph type="body" idx="1"/>
          </p:nvPr>
        </p:nvSpPr>
        <p:spPr>
          <a:xfrm>
            <a:off x="2362200" y="1825625"/>
            <a:ext cx="10515600" cy="2509918"/>
          </a:xfrm>
          <a:prstGeom prst="rect">
            <a:avLst/>
          </a:prstGeom>
        </p:spPr>
        <p:txBody>
          <a:bodyPr vert="horz" wrap="square" lIns="0" tIns="12700" rIns="0" bIns="0" rtlCol="0">
            <a:spAutoFit/>
          </a:bodyPr>
          <a:lstStyle/>
          <a:p>
            <a:pPr marL="12700" marR="5080">
              <a:lnSpc>
                <a:spcPct val="119700"/>
              </a:lnSpc>
              <a:spcBef>
                <a:spcPts val="100"/>
              </a:spcBef>
            </a:pPr>
            <a:r>
              <a:rPr dirty="0"/>
              <a:t>Insert</a:t>
            </a:r>
            <a:r>
              <a:rPr spc="-35" dirty="0"/>
              <a:t> </a:t>
            </a:r>
            <a:r>
              <a:rPr dirty="0"/>
              <a:t>Operations:</a:t>
            </a:r>
            <a:r>
              <a:rPr spc="-25" dirty="0"/>
              <a:t> </a:t>
            </a:r>
            <a:r>
              <a:rPr dirty="0"/>
              <a:t>(insert</a:t>
            </a:r>
            <a:r>
              <a:rPr spc="-25" dirty="0"/>
              <a:t> </a:t>
            </a:r>
            <a:r>
              <a:rPr dirty="0"/>
              <a:t>to</a:t>
            </a:r>
            <a:r>
              <a:rPr spc="-25" dirty="0"/>
              <a:t> </a:t>
            </a:r>
            <a:r>
              <a:rPr dirty="0"/>
              <a:t>end</a:t>
            </a:r>
            <a:r>
              <a:rPr spc="-25" dirty="0"/>
              <a:t> </a:t>
            </a:r>
            <a:r>
              <a:rPr dirty="0"/>
              <a:t>of</a:t>
            </a:r>
            <a:r>
              <a:rPr spc="-25" dirty="0"/>
              <a:t> </a:t>
            </a:r>
            <a:r>
              <a:rPr dirty="0"/>
              <a:t>the</a:t>
            </a:r>
            <a:r>
              <a:rPr spc="-20" dirty="0"/>
              <a:t> </a:t>
            </a:r>
            <a:r>
              <a:rPr spc="-10" dirty="0"/>
              <a:t>list) </a:t>
            </a:r>
            <a:r>
              <a:rPr dirty="0"/>
              <a:t>Insert</a:t>
            </a:r>
            <a:r>
              <a:rPr spc="-35" dirty="0"/>
              <a:t> </a:t>
            </a:r>
            <a:r>
              <a:rPr spc="-25" dirty="0"/>
              <a:t>5;</a:t>
            </a:r>
          </a:p>
          <a:p>
            <a:pPr marL="12700">
              <a:lnSpc>
                <a:spcPct val="100000"/>
              </a:lnSpc>
              <a:spcBef>
                <a:spcPts val="570"/>
              </a:spcBef>
            </a:pPr>
            <a:r>
              <a:rPr dirty="0"/>
              <a:t>Insert</a:t>
            </a:r>
            <a:r>
              <a:rPr spc="-35" dirty="0"/>
              <a:t> </a:t>
            </a:r>
            <a:r>
              <a:rPr spc="-25" dirty="0"/>
              <a:t>51;</a:t>
            </a:r>
          </a:p>
          <a:p>
            <a:pPr marL="12700">
              <a:lnSpc>
                <a:spcPct val="100000"/>
              </a:lnSpc>
              <a:spcBef>
                <a:spcPts val="345"/>
              </a:spcBef>
            </a:pPr>
            <a:r>
              <a:rPr dirty="0"/>
              <a:t>Insert</a:t>
            </a:r>
            <a:r>
              <a:rPr spc="-35" dirty="0"/>
              <a:t> </a:t>
            </a:r>
            <a:r>
              <a:rPr spc="-25" dirty="0"/>
              <a:t>12;</a:t>
            </a:r>
          </a:p>
          <a:p>
            <a:pPr marL="12700">
              <a:lnSpc>
                <a:spcPct val="100000"/>
              </a:lnSpc>
              <a:spcBef>
                <a:spcPts val="505"/>
              </a:spcBef>
            </a:pPr>
            <a:r>
              <a:rPr dirty="0"/>
              <a:t>Insert</a:t>
            </a:r>
            <a:r>
              <a:rPr spc="-35" dirty="0"/>
              <a:t> </a:t>
            </a:r>
            <a:r>
              <a:rPr spc="-25" dirty="0"/>
              <a:t>13;</a:t>
            </a:r>
          </a:p>
          <a:p>
            <a:pPr marL="12700">
              <a:lnSpc>
                <a:spcPct val="100000"/>
              </a:lnSpc>
              <a:spcBef>
                <a:spcPts val="570"/>
              </a:spcBef>
            </a:pPr>
            <a:r>
              <a:rPr dirty="0"/>
              <a:t>Insert</a:t>
            </a:r>
            <a:r>
              <a:rPr spc="-35" dirty="0"/>
              <a:t> </a:t>
            </a:r>
            <a:r>
              <a:rPr spc="-25" dirty="0"/>
              <a:t>1;</a:t>
            </a:r>
          </a:p>
        </p:txBody>
      </p:sp>
      <p:sp>
        <p:nvSpPr>
          <p:cNvPr id="5" name="object 5"/>
          <p:cNvSpPr txBox="1">
            <a:spLocks noGrp="1"/>
          </p:cNvSpPr>
          <p:nvPr>
            <p:ph type="sldNum" sz="quarter" idx="7"/>
          </p:nvPr>
        </p:nvSpPr>
        <p:spPr>
          <a:xfrm>
            <a:off x="8074152" y="6522493"/>
            <a:ext cx="267334" cy="222250"/>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5"/>
              </a:lnSpc>
            </a:pPr>
            <a:fld id="{81D60167-4931-47E6-BA6A-407CBD079E47}" type="slidenum">
              <a:rPr lang="en-US" spc="-25" smtClean="0"/>
              <a:pPr marL="38100">
                <a:lnSpc>
                  <a:spcPts val="1625"/>
                </a:lnSpc>
              </a:pPr>
              <a:t>23</a:t>
            </a:fld>
            <a:endParaRPr spc="-2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7728" y="69602"/>
            <a:ext cx="10515600" cy="843821"/>
          </a:xfrm>
          <a:prstGeom prst="rect">
            <a:avLst/>
          </a:prstGeom>
        </p:spPr>
        <p:txBody>
          <a:bodyPr vert="horz" wrap="square" lIns="0" tIns="165100" rIns="0" bIns="0" rtlCol="0" anchor="ctr">
            <a:spAutoFit/>
          </a:bodyPr>
          <a:lstStyle/>
          <a:p>
            <a:pPr marL="762000">
              <a:lnSpc>
                <a:spcPct val="100000"/>
              </a:lnSpc>
              <a:spcBef>
                <a:spcPts val="100"/>
              </a:spcBef>
            </a:pPr>
            <a:r>
              <a:rPr dirty="0"/>
              <a:t>Insertion at Specific </a:t>
            </a:r>
            <a:r>
              <a:rPr spc="-10" dirty="0"/>
              <a:t>Index</a:t>
            </a:r>
          </a:p>
        </p:txBody>
      </p:sp>
      <p:sp>
        <p:nvSpPr>
          <p:cNvPr id="3" name="object 3"/>
          <p:cNvSpPr txBox="1"/>
          <p:nvPr/>
        </p:nvSpPr>
        <p:spPr>
          <a:xfrm>
            <a:off x="2060701" y="980949"/>
            <a:ext cx="7951470" cy="1115695"/>
          </a:xfrm>
          <a:prstGeom prst="rect">
            <a:avLst/>
          </a:prstGeom>
        </p:spPr>
        <p:txBody>
          <a:bodyPr vert="horz" wrap="square" lIns="0" tIns="61594" rIns="0" bIns="0" rtlCol="0">
            <a:spAutoFit/>
          </a:bodyPr>
          <a:lstStyle/>
          <a:p>
            <a:pPr marL="12700" marR="5080" algn="just">
              <a:lnSpc>
                <a:spcPct val="87600"/>
              </a:lnSpc>
              <a:spcBef>
                <a:spcPts val="484"/>
              </a:spcBef>
            </a:pPr>
            <a:r>
              <a:rPr sz="2600" dirty="0">
                <a:latin typeface="Times New Roman"/>
                <a:cs typeface="Times New Roman"/>
              </a:rPr>
              <a:t>Before</a:t>
            </a:r>
            <a:r>
              <a:rPr sz="2600" spc="-60" dirty="0">
                <a:latin typeface="Times New Roman"/>
                <a:cs typeface="Times New Roman"/>
              </a:rPr>
              <a:t> </a:t>
            </a:r>
            <a:r>
              <a:rPr sz="2600" dirty="0">
                <a:latin typeface="Times New Roman"/>
                <a:cs typeface="Times New Roman"/>
              </a:rPr>
              <a:t>inserting</a:t>
            </a:r>
            <a:r>
              <a:rPr sz="2600" spc="-60" dirty="0">
                <a:latin typeface="Times New Roman"/>
                <a:cs typeface="Times New Roman"/>
              </a:rPr>
              <a:t> </a:t>
            </a:r>
            <a:r>
              <a:rPr sz="2600" dirty="0">
                <a:latin typeface="Times New Roman"/>
                <a:cs typeface="Times New Roman"/>
              </a:rPr>
              <a:t>a</a:t>
            </a:r>
            <a:r>
              <a:rPr sz="2600" spc="-60" dirty="0">
                <a:latin typeface="Times New Roman"/>
                <a:cs typeface="Times New Roman"/>
              </a:rPr>
              <a:t> </a:t>
            </a:r>
            <a:r>
              <a:rPr sz="2600" dirty="0">
                <a:latin typeface="Times New Roman"/>
                <a:cs typeface="Times New Roman"/>
              </a:rPr>
              <a:t>new</a:t>
            </a:r>
            <a:r>
              <a:rPr sz="2600" spc="-55" dirty="0">
                <a:latin typeface="Times New Roman"/>
                <a:cs typeface="Times New Roman"/>
              </a:rPr>
              <a:t> </a:t>
            </a:r>
            <a:r>
              <a:rPr sz="2600" dirty="0">
                <a:latin typeface="Times New Roman"/>
                <a:cs typeface="Times New Roman"/>
              </a:rPr>
              <a:t>element</a:t>
            </a:r>
            <a:r>
              <a:rPr sz="2600" spc="-60" dirty="0">
                <a:latin typeface="Times New Roman"/>
                <a:cs typeface="Times New Roman"/>
              </a:rPr>
              <a:t> </a:t>
            </a:r>
            <a:r>
              <a:rPr sz="2600" dirty="0">
                <a:latin typeface="Times New Roman"/>
                <a:cs typeface="Times New Roman"/>
              </a:rPr>
              <a:t>at</a:t>
            </a:r>
            <a:r>
              <a:rPr sz="2600" spc="-60" dirty="0">
                <a:latin typeface="Times New Roman"/>
                <a:cs typeface="Times New Roman"/>
              </a:rPr>
              <a:t> </a:t>
            </a:r>
            <a:r>
              <a:rPr sz="2600" dirty="0">
                <a:latin typeface="Times New Roman"/>
                <a:cs typeface="Times New Roman"/>
              </a:rPr>
              <a:t>a</a:t>
            </a:r>
            <a:r>
              <a:rPr sz="2600" spc="-55" dirty="0">
                <a:latin typeface="Times New Roman"/>
                <a:cs typeface="Times New Roman"/>
              </a:rPr>
              <a:t> </a:t>
            </a:r>
            <a:r>
              <a:rPr sz="2600" dirty="0">
                <a:latin typeface="Times New Roman"/>
                <a:cs typeface="Times New Roman"/>
              </a:rPr>
              <a:t>specified</a:t>
            </a:r>
            <a:r>
              <a:rPr sz="2600" spc="-60" dirty="0">
                <a:latin typeface="Times New Roman"/>
                <a:cs typeface="Times New Roman"/>
              </a:rPr>
              <a:t> </a:t>
            </a:r>
            <a:r>
              <a:rPr sz="2600" dirty="0">
                <a:latin typeface="Times New Roman"/>
                <a:cs typeface="Times New Roman"/>
              </a:rPr>
              <a:t>index,</a:t>
            </a:r>
            <a:r>
              <a:rPr sz="2600" spc="-60" dirty="0">
                <a:latin typeface="Times New Roman"/>
                <a:cs typeface="Times New Roman"/>
              </a:rPr>
              <a:t> </a:t>
            </a:r>
            <a:r>
              <a:rPr sz="2600" dirty="0">
                <a:latin typeface="Times New Roman"/>
                <a:cs typeface="Times New Roman"/>
              </a:rPr>
              <a:t>shift</a:t>
            </a:r>
            <a:r>
              <a:rPr sz="2600" spc="-55" dirty="0">
                <a:latin typeface="Times New Roman"/>
                <a:cs typeface="Times New Roman"/>
              </a:rPr>
              <a:t> </a:t>
            </a:r>
            <a:r>
              <a:rPr sz="2600" spc="-25" dirty="0">
                <a:latin typeface="Times New Roman"/>
                <a:cs typeface="Times New Roman"/>
              </a:rPr>
              <a:t>all </a:t>
            </a:r>
            <a:r>
              <a:rPr sz="2600" dirty="0">
                <a:latin typeface="Times New Roman"/>
                <a:cs typeface="Times New Roman"/>
              </a:rPr>
              <a:t>the</a:t>
            </a:r>
            <a:r>
              <a:rPr sz="2600" spc="-55" dirty="0">
                <a:latin typeface="Times New Roman"/>
                <a:cs typeface="Times New Roman"/>
              </a:rPr>
              <a:t> </a:t>
            </a:r>
            <a:r>
              <a:rPr sz="2600" dirty="0">
                <a:latin typeface="Times New Roman"/>
                <a:cs typeface="Times New Roman"/>
              </a:rPr>
              <a:t>elements</a:t>
            </a:r>
            <a:r>
              <a:rPr sz="2600" spc="-50" dirty="0">
                <a:latin typeface="Times New Roman"/>
                <a:cs typeface="Times New Roman"/>
              </a:rPr>
              <a:t> </a:t>
            </a:r>
            <a:r>
              <a:rPr sz="2600" dirty="0">
                <a:latin typeface="Times New Roman"/>
                <a:cs typeface="Times New Roman"/>
              </a:rPr>
              <a:t>after</a:t>
            </a:r>
            <a:r>
              <a:rPr sz="2600" spc="-55" dirty="0">
                <a:latin typeface="Times New Roman"/>
                <a:cs typeface="Times New Roman"/>
              </a:rPr>
              <a:t> </a:t>
            </a:r>
            <a:r>
              <a:rPr sz="2600" dirty="0">
                <a:latin typeface="Times New Roman"/>
                <a:cs typeface="Times New Roman"/>
              </a:rPr>
              <a:t>the</a:t>
            </a:r>
            <a:r>
              <a:rPr sz="2600" spc="-50" dirty="0">
                <a:latin typeface="Times New Roman"/>
                <a:cs typeface="Times New Roman"/>
              </a:rPr>
              <a:t> </a:t>
            </a:r>
            <a:r>
              <a:rPr sz="2600" dirty="0">
                <a:latin typeface="Times New Roman"/>
                <a:cs typeface="Times New Roman"/>
              </a:rPr>
              <a:t>index</a:t>
            </a:r>
            <a:r>
              <a:rPr sz="2600" spc="-50" dirty="0">
                <a:latin typeface="Times New Roman"/>
                <a:cs typeface="Times New Roman"/>
              </a:rPr>
              <a:t> </a:t>
            </a:r>
            <a:r>
              <a:rPr sz="2600" dirty="0">
                <a:latin typeface="Times New Roman"/>
                <a:cs typeface="Times New Roman"/>
              </a:rPr>
              <a:t>to</a:t>
            </a:r>
            <a:r>
              <a:rPr sz="2600" spc="-55" dirty="0">
                <a:latin typeface="Times New Roman"/>
                <a:cs typeface="Times New Roman"/>
              </a:rPr>
              <a:t> </a:t>
            </a:r>
            <a:r>
              <a:rPr sz="2600" dirty="0">
                <a:latin typeface="Times New Roman"/>
                <a:cs typeface="Times New Roman"/>
              </a:rPr>
              <a:t>the</a:t>
            </a:r>
            <a:r>
              <a:rPr sz="2600" spc="-50" dirty="0">
                <a:latin typeface="Times New Roman"/>
                <a:cs typeface="Times New Roman"/>
              </a:rPr>
              <a:t> </a:t>
            </a:r>
            <a:r>
              <a:rPr sz="2600" dirty="0">
                <a:latin typeface="Times New Roman"/>
                <a:cs typeface="Times New Roman"/>
              </a:rPr>
              <a:t>right</a:t>
            </a:r>
            <a:r>
              <a:rPr sz="2600" spc="-55" dirty="0">
                <a:latin typeface="Times New Roman"/>
                <a:cs typeface="Times New Roman"/>
              </a:rPr>
              <a:t> </a:t>
            </a:r>
            <a:r>
              <a:rPr sz="2600" dirty="0">
                <a:latin typeface="Times New Roman"/>
                <a:cs typeface="Times New Roman"/>
              </a:rPr>
              <a:t>and</a:t>
            </a:r>
            <a:r>
              <a:rPr sz="2600" spc="-50" dirty="0">
                <a:latin typeface="Times New Roman"/>
                <a:cs typeface="Times New Roman"/>
              </a:rPr>
              <a:t> </a:t>
            </a:r>
            <a:r>
              <a:rPr sz="2600" dirty="0">
                <a:latin typeface="Times New Roman"/>
                <a:cs typeface="Times New Roman"/>
              </a:rPr>
              <a:t>increase</a:t>
            </a:r>
            <a:r>
              <a:rPr sz="2600" spc="-50" dirty="0">
                <a:latin typeface="Times New Roman"/>
                <a:cs typeface="Times New Roman"/>
              </a:rPr>
              <a:t> </a:t>
            </a:r>
            <a:r>
              <a:rPr sz="2600" dirty="0">
                <a:latin typeface="Times New Roman"/>
                <a:cs typeface="Times New Roman"/>
              </a:rPr>
              <a:t>the</a:t>
            </a:r>
            <a:r>
              <a:rPr sz="2600" spc="-55" dirty="0">
                <a:latin typeface="Times New Roman"/>
                <a:cs typeface="Times New Roman"/>
              </a:rPr>
              <a:t> </a:t>
            </a:r>
            <a:r>
              <a:rPr sz="2600" spc="-20" dirty="0">
                <a:latin typeface="Times New Roman"/>
                <a:cs typeface="Times New Roman"/>
              </a:rPr>
              <a:t>list </a:t>
            </a:r>
            <a:r>
              <a:rPr sz="2600" dirty="0">
                <a:latin typeface="Times New Roman"/>
                <a:cs typeface="Times New Roman"/>
              </a:rPr>
              <a:t>size</a:t>
            </a:r>
            <a:r>
              <a:rPr sz="2600" spc="-40" dirty="0">
                <a:latin typeface="Times New Roman"/>
                <a:cs typeface="Times New Roman"/>
              </a:rPr>
              <a:t> </a:t>
            </a:r>
            <a:r>
              <a:rPr sz="2600" dirty="0">
                <a:latin typeface="Times New Roman"/>
                <a:cs typeface="Times New Roman"/>
              </a:rPr>
              <a:t>by</a:t>
            </a:r>
            <a:r>
              <a:rPr sz="2600" spc="-40" dirty="0">
                <a:latin typeface="Times New Roman"/>
                <a:cs typeface="Times New Roman"/>
              </a:rPr>
              <a:t> </a:t>
            </a:r>
            <a:r>
              <a:rPr sz="2600" spc="-25" dirty="0">
                <a:latin typeface="Times New Roman"/>
                <a:cs typeface="Times New Roman"/>
              </a:rPr>
              <a:t>1.</a:t>
            </a:r>
            <a:endParaRPr sz="2600">
              <a:latin typeface="Times New Roman"/>
              <a:cs typeface="Times New Roman"/>
            </a:endParaRPr>
          </a:p>
        </p:txBody>
      </p:sp>
      <p:graphicFrame>
        <p:nvGraphicFramePr>
          <p:cNvPr id="4" name="object 4"/>
          <p:cNvGraphicFramePr>
            <a:graphicFrameLocks noGrp="1"/>
          </p:cNvGraphicFramePr>
          <p:nvPr/>
        </p:nvGraphicFramePr>
        <p:xfrm>
          <a:off x="3796633" y="2959196"/>
          <a:ext cx="6054716" cy="401955"/>
        </p:xfrm>
        <a:graphic>
          <a:graphicData uri="http://schemas.openxmlformats.org/drawingml/2006/table">
            <a:tbl>
              <a:tblPr firstRow="1" bandRow="1">
                <a:tableStyleId>{2D5ABB26-0587-4C30-8999-92F81FD0307C}</a:tableStyleId>
              </a:tblPr>
              <a:tblGrid>
                <a:gridCol w="414655">
                  <a:extLst>
                    <a:ext uri="{9D8B030D-6E8A-4147-A177-3AD203B41FA5}">
                      <a16:colId xmlns:a16="http://schemas.microsoft.com/office/drawing/2014/main" val="20000"/>
                    </a:ext>
                  </a:extLst>
                </a:gridCol>
                <a:gridCol w="401955">
                  <a:extLst>
                    <a:ext uri="{9D8B030D-6E8A-4147-A177-3AD203B41FA5}">
                      <a16:colId xmlns:a16="http://schemas.microsoft.com/office/drawing/2014/main" val="20001"/>
                    </a:ext>
                  </a:extLst>
                </a:gridCol>
                <a:gridCol w="401954">
                  <a:extLst>
                    <a:ext uri="{9D8B030D-6E8A-4147-A177-3AD203B41FA5}">
                      <a16:colId xmlns:a16="http://schemas.microsoft.com/office/drawing/2014/main" val="20002"/>
                    </a:ext>
                  </a:extLst>
                </a:gridCol>
                <a:gridCol w="389255">
                  <a:extLst>
                    <a:ext uri="{9D8B030D-6E8A-4147-A177-3AD203B41FA5}">
                      <a16:colId xmlns:a16="http://schemas.microsoft.com/office/drawing/2014/main" val="20003"/>
                    </a:ext>
                  </a:extLst>
                </a:gridCol>
                <a:gridCol w="401955">
                  <a:extLst>
                    <a:ext uri="{9D8B030D-6E8A-4147-A177-3AD203B41FA5}">
                      <a16:colId xmlns:a16="http://schemas.microsoft.com/office/drawing/2014/main" val="20004"/>
                    </a:ext>
                  </a:extLst>
                </a:gridCol>
                <a:gridCol w="428625">
                  <a:extLst>
                    <a:ext uri="{9D8B030D-6E8A-4147-A177-3AD203B41FA5}">
                      <a16:colId xmlns:a16="http://schemas.microsoft.com/office/drawing/2014/main" val="20005"/>
                    </a:ext>
                  </a:extLst>
                </a:gridCol>
                <a:gridCol w="789939">
                  <a:extLst>
                    <a:ext uri="{9D8B030D-6E8A-4147-A177-3AD203B41FA5}">
                      <a16:colId xmlns:a16="http://schemas.microsoft.com/office/drawing/2014/main" val="20006"/>
                    </a:ext>
                  </a:extLst>
                </a:gridCol>
                <a:gridCol w="401954">
                  <a:extLst>
                    <a:ext uri="{9D8B030D-6E8A-4147-A177-3AD203B41FA5}">
                      <a16:colId xmlns:a16="http://schemas.microsoft.com/office/drawing/2014/main" val="20007"/>
                    </a:ext>
                  </a:extLst>
                </a:gridCol>
                <a:gridCol w="401954">
                  <a:extLst>
                    <a:ext uri="{9D8B030D-6E8A-4147-A177-3AD203B41FA5}">
                      <a16:colId xmlns:a16="http://schemas.microsoft.com/office/drawing/2014/main" val="20008"/>
                    </a:ext>
                  </a:extLst>
                </a:gridCol>
                <a:gridCol w="401954">
                  <a:extLst>
                    <a:ext uri="{9D8B030D-6E8A-4147-A177-3AD203B41FA5}">
                      <a16:colId xmlns:a16="http://schemas.microsoft.com/office/drawing/2014/main" val="20009"/>
                    </a:ext>
                  </a:extLst>
                </a:gridCol>
                <a:gridCol w="401954">
                  <a:extLst>
                    <a:ext uri="{9D8B030D-6E8A-4147-A177-3AD203B41FA5}">
                      <a16:colId xmlns:a16="http://schemas.microsoft.com/office/drawing/2014/main" val="20010"/>
                    </a:ext>
                  </a:extLst>
                </a:gridCol>
                <a:gridCol w="401954">
                  <a:extLst>
                    <a:ext uri="{9D8B030D-6E8A-4147-A177-3AD203B41FA5}">
                      <a16:colId xmlns:a16="http://schemas.microsoft.com/office/drawing/2014/main" val="20011"/>
                    </a:ext>
                  </a:extLst>
                </a:gridCol>
                <a:gridCol w="401954">
                  <a:extLst>
                    <a:ext uri="{9D8B030D-6E8A-4147-A177-3AD203B41FA5}">
                      <a16:colId xmlns:a16="http://schemas.microsoft.com/office/drawing/2014/main" val="20012"/>
                    </a:ext>
                  </a:extLst>
                </a:gridCol>
                <a:gridCol w="414654">
                  <a:extLst>
                    <a:ext uri="{9D8B030D-6E8A-4147-A177-3AD203B41FA5}">
                      <a16:colId xmlns:a16="http://schemas.microsoft.com/office/drawing/2014/main" val="20013"/>
                    </a:ext>
                  </a:extLst>
                </a:gridCol>
              </a:tblGrid>
              <a:tr h="401955">
                <a:tc>
                  <a:txBody>
                    <a:bodyPr/>
                    <a:lstStyle/>
                    <a:p>
                      <a:pPr marL="88265">
                        <a:lnSpc>
                          <a:spcPct val="100000"/>
                        </a:lnSpc>
                        <a:spcBef>
                          <a:spcPts val="150"/>
                        </a:spcBef>
                      </a:pPr>
                      <a:r>
                        <a:rPr sz="1750" spc="-25" dirty="0">
                          <a:latin typeface="Times New Roman"/>
                          <a:cs typeface="Times New Roman"/>
                        </a:rPr>
                        <a:t>e</a:t>
                      </a:r>
                      <a:r>
                        <a:rPr sz="1725" spc="-37" baseline="-14492" dirty="0">
                          <a:latin typeface="Times New Roman"/>
                          <a:cs typeface="Times New Roman"/>
                        </a:rPr>
                        <a:t>0</a:t>
                      </a:r>
                      <a:endParaRPr sz="1725" baseline="-14492">
                        <a:latin typeface="Times New Roman"/>
                        <a:cs typeface="Times New Roman"/>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1594">
                        <a:lnSpc>
                          <a:spcPct val="100000"/>
                        </a:lnSpc>
                        <a:spcBef>
                          <a:spcPts val="150"/>
                        </a:spcBef>
                      </a:pPr>
                      <a:r>
                        <a:rPr sz="1750" spc="-25" dirty="0">
                          <a:latin typeface="Times New Roman"/>
                          <a:cs typeface="Times New Roman"/>
                        </a:rPr>
                        <a:t>e</a:t>
                      </a:r>
                      <a:r>
                        <a:rPr sz="1725" spc="-37" baseline="-14492" dirty="0">
                          <a:latin typeface="Times New Roman"/>
                          <a:cs typeface="Times New Roman"/>
                        </a:rPr>
                        <a:t>1</a:t>
                      </a:r>
                      <a:endParaRPr sz="1725" baseline="-14492">
                        <a:latin typeface="Times New Roman"/>
                        <a:cs typeface="Times New Roman"/>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930">
                        <a:lnSpc>
                          <a:spcPct val="100000"/>
                        </a:lnSpc>
                        <a:spcBef>
                          <a:spcPts val="259"/>
                        </a:spcBef>
                      </a:pPr>
                      <a:r>
                        <a:rPr sz="1750" dirty="0">
                          <a:latin typeface="Times New Roman"/>
                          <a:cs typeface="Times New Roman"/>
                        </a:rPr>
                        <a:t>…</a:t>
                      </a:r>
                      <a:endParaRPr sz="1750">
                        <a:latin typeface="Times New Roman"/>
                        <a:cs typeface="Times New Roman"/>
                      </a:endParaRPr>
                    </a:p>
                  </a:txBody>
                  <a:tcPr marL="0" marR="0" marT="3301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8260">
                        <a:lnSpc>
                          <a:spcPct val="100000"/>
                        </a:lnSpc>
                        <a:spcBef>
                          <a:spcPts val="745"/>
                        </a:spcBef>
                      </a:pPr>
                      <a:r>
                        <a:rPr sz="2625" spc="-15" baseline="9523" dirty="0">
                          <a:latin typeface="Times New Roman"/>
                          <a:cs typeface="Times New Roman"/>
                        </a:rPr>
                        <a:t>e</a:t>
                      </a:r>
                      <a:r>
                        <a:rPr sz="1150" spc="-10" dirty="0">
                          <a:latin typeface="Times New Roman"/>
                          <a:cs typeface="Times New Roman"/>
                        </a:rPr>
                        <a:t>i-</a:t>
                      </a:r>
                      <a:r>
                        <a:rPr sz="1150" spc="-60" dirty="0">
                          <a:latin typeface="Times New Roman"/>
                          <a:cs typeface="Times New Roman"/>
                        </a:rPr>
                        <a:t>1</a:t>
                      </a:r>
                      <a:endParaRPr sz="1150">
                        <a:latin typeface="Times New Roman"/>
                        <a:cs typeface="Times New Roman"/>
                      </a:endParaRPr>
                    </a:p>
                  </a:txBody>
                  <a:tcPr marL="0" marR="0" marT="946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8265">
                        <a:lnSpc>
                          <a:spcPct val="100000"/>
                        </a:lnSpc>
                        <a:spcBef>
                          <a:spcPts val="360"/>
                        </a:spcBef>
                      </a:pPr>
                      <a:r>
                        <a:rPr sz="1750" spc="-25" dirty="0">
                          <a:latin typeface="Times New Roman"/>
                          <a:cs typeface="Times New Roman"/>
                        </a:rPr>
                        <a:t>e</a:t>
                      </a:r>
                      <a:r>
                        <a:rPr sz="1725" spc="-37" baseline="-14492" dirty="0">
                          <a:latin typeface="Times New Roman"/>
                          <a:cs typeface="Times New Roman"/>
                        </a:rPr>
                        <a:t>i</a:t>
                      </a:r>
                      <a:endParaRPr sz="1725" baseline="-14492">
                        <a:latin typeface="Times New Roman"/>
                        <a:cs typeface="Times New Roman"/>
                      </a:endParaRPr>
                    </a:p>
                  </a:txBody>
                  <a:tcPr marL="0" marR="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0960">
                        <a:lnSpc>
                          <a:spcPct val="100000"/>
                        </a:lnSpc>
                        <a:spcBef>
                          <a:spcPts val="745"/>
                        </a:spcBef>
                      </a:pPr>
                      <a:r>
                        <a:rPr sz="2625" spc="-30" baseline="9523" dirty="0">
                          <a:latin typeface="Times New Roman"/>
                          <a:cs typeface="Times New Roman"/>
                        </a:rPr>
                        <a:t>e</a:t>
                      </a:r>
                      <a:r>
                        <a:rPr sz="1150" spc="-20" dirty="0">
                          <a:latin typeface="Times New Roman"/>
                          <a:cs typeface="Times New Roman"/>
                        </a:rPr>
                        <a:t>i+1</a:t>
                      </a:r>
                      <a:endParaRPr sz="1150">
                        <a:latin typeface="Times New Roman"/>
                        <a:cs typeface="Times New Roman"/>
                      </a:endParaRPr>
                    </a:p>
                  </a:txBody>
                  <a:tcPr marL="0" marR="0" marT="946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68275">
                        <a:lnSpc>
                          <a:spcPct val="100000"/>
                        </a:lnSpc>
                        <a:spcBef>
                          <a:spcPts val="50"/>
                        </a:spcBef>
                      </a:pPr>
                      <a:r>
                        <a:rPr sz="1750" dirty="0">
                          <a:latin typeface="Times New Roman"/>
                          <a:cs typeface="Times New Roman"/>
                        </a:rPr>
                        <a:t>…</a:t>
                      </a:r>
                      <a:endParaRPr sz="1750">
                        <a:latin typeface="Times New Roman"/>
                        <a:cs typeface="Times New Roman"/>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0955">
                        <a:lnSpc>
                          <a:spcPct val="100000"/>
                        </a:lnSpc>
                        <a:spcBef>
                          <a:spcPts val="745"/>
                        </a:spcBef>
                      </a:pPr>
                      <a:r>
                        <a:rPr sz="2625" spc="-30" baseline="9523" dirty="0">
                          <a:latin typeface="Times New Roman"/>
                          <a:cs typeface="Times New Roman"/>
                        </a:rPr>
                        <a:t>e</a:t>
                      </a:r>
                      <a:r>
                        <a:rPr sz="1150" spc="-20" dirty="0">
                          <a:latin typeface="Times New Roman"/>
                          <a:cs typeface="Times New Roman"/>
                        </a:rPr>
                        <a:t>k-</a:t>
                      </a:r>
                      <a:r>
                        <a:rPr sz="1150" spc="-50" dirty="0">
                          <a:latin typeface="Times New Roman"/>
                          <a:cs typeface="Times New Roman"/>
                        </a:rPr>
                        <a:t>1</a:t>
                      </a:r>
                      <a:endParaRPr sz="1150">
                        <a:latin typeface="Times New Roman"/>
                        <a:cs typeface="Times New Roman"/>
                      </a:endParaRPr>
                    </a:p>
                  </a:txBody>
                  <a:tcPr marL="0" marR="0" marT="946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295">
                        <a:lnSpc>
                          <a:spcPct val="100000"/>
                        </a:lnSpc>
                        <a:spcBef>
                          <a:spcPts val="470"/>
                        </a:spcBef>
                      </a:pPr>
                      <a:r>
                        <a:rPr sz="1750" spc="-25" dirty="0">
                          <a:latin typeface="Times New Roman"/>
                          <a:cs typeface="Times New Roman"/>
                        </a:rPr>
                        <a:t>e</a:t>
                      </a:r>
                      <a:r>
                        <a:rPr sz="1725" spc="-37" baseline="-14492" dirty="0">
                          <a:latin typeface="Times New Roman"/>
                          <a:cs typeface="Times New Roman"/>
                        </a:rPr>
                        <a:t>k</a:t>
                      </a:r>
                      <a:endParaRPr sz="1725" baseline="-14492">
                        <a:latin typeface="Times New Roman"/>
                        <a:cs typeface="Times New Roman"/>
                      </a:endParaRPr>
                    </a:p>
                  </a:txBody>
                  <a:tcPr marL="0" marR="0" marT="596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5" name="object 5"/>
          <p:cNvSpPr txBox="1"/>
          <p:nvPr/>
        </p:nvSpPr>
        <p:spPr>
          <a:xfrm>
            <a:off x="3936754" y="2592525"/>
            <a:ext cx="538480" cy="292735"/>
          </a:xfrm>
          <a:prstGeom prst="rect">
            <a:avLst/>
          </a:prstGeom>
        </p:spPr>
        <p:txBody>
          <a:bodyPr vert="horz" wrap="square" lIns="0" tIns="12700" rIns="0" bIns="0" rtlCol="0">
            <a:spAutoFit/>
          </a:bodyPr>
          <a:lstStyle/>
          <a:p>
            <a:pPr marL="12700">
              <a:spcBef>
                <a:spcPts val="100"/>
              </a:spcBef>
              <a:tabLst>
                <a:tab pos="414020" algn="l"/>
              </a:tabLst>
            </a:pPr>
            <a:r>
              <a:rPr sz="1750" spc="-50" dirty="0">
                <a:latin typeface="Times New Roman"/>
                <a:cs typeface="Times New Roman"/>
              </a:rPr>
              <a:t>0</a:t>
            </a:r>
            <a:r>
              <a:rPr sz="1750"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6" name="object 6"/>
          <p:cNvSpPr txBox="1"/>
          <p:nvPr/>
        </p:nvSpPr>
        <p:spPr>
          <a:xfrm>
            <a:off x="4683506" y="2491179"/>
            <a:ext cx="24828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a:t>
            </a:r>
            <a:endParaRPr sz="1750">
              <a:latin typeface="Times New Roman"/>
              <a:cs typeface="Times New Roman"/>
            </a:endParaRPr>
          </a:p>
        </p:txBody>
      </p:sp>
      <p:sp>
        <p:nvSpPr>
          <p:cNvPr id="7" name="object 7"/>
          <p:cNvSpPr txBox="1"/>
          <p:nvPr/>
        </p:nvSpPr>
        <p:spPr>
          <a:xfrm>
            <a:off x="5529326" y="2592525"/>
            <a:ext cx="671830" cy="292735"/>
          </a:xfrm>
          <a:prstGeom prst="rect">
            <a:avLst/>
          </a:prstGeom>
        </p:spPr>
        <p:txBody>
          <a:bodyPr vert="horz" wrap="square" lIns="0" tIns="12700" rIns="0" bIns="0" rtlCol="0">
            <a:spAutoFit/>
          </a:bodyPr>
          <a:lstStyle/>
          <a:p>
            <a:pPr marL="12700">
              <a:spcBef>
                <a:spcPts val="100"/>
              </a:spcBef>
              <a:tabLst>
                <a:tab pos="360680" algn="l"/>
              </a:tabLst>
            </a:pPr>
            <a:r>
              <a:rPr sz="1750" spc="-50" dirty="0">
                <a:latin typeface="Times New Roman"/>
                <a:cs typeface="Times New Roman"/>
              </a:rPr>
              <a:t>i</a:t>
            </a:r>
            <a:r>
              <a:rPr sz="1750" dirty="0">
                <a:latin typeface="Times New Roman"/>
                <a:cs typeface="Times New Roman"/>
              </a:rPr>
              <a:t>	</a:t>
            </a:r>
            <a:r>
              <a:rPr sz="1750" spc="-25" dirty="0">
                <a:latin typeface="Times New Roman"/>
                <a:cs typeface="Times New Roman"/>
              </a:rPr>
              <a:t>i+1</a:t>
            </a:r>
            <a:endParaRPr sz="1750">
              <a:latin typeface="Times New Roman"/>
              <a:cs typeface="Times New Roman"/>
            </a:endParaRPr>
          </a:p>
        </p:txBody>
      </p:sp>
      <p:sp>
        <p:nvSpPr>
          <p:cNvPr id="8" name="object 8"/>
          <p:cNvSpPr txBox="1"/>
          <p:nvPr/>
        </p:nvSpPr>
        <p:spPr>
          <a:xfrm>
            <a:off x="7052564" y="2592525"/>
            <a:ext cx="317500" cy="292735"/>
          </a:xfrm>
          <a:prstGeom prst="rect">
            <a:avLst/>
          </a:prstGeom>
        </p:spPr>
        <p:txBody>
          <a:bodyPr vert="horz" wrap="square" lIns="0" tIns="12700" rIns="0" bIns="0" rtlCol="0">
            <a:spAutoFit/>
          </a:bodyPr>
          <a:lstStyle/>
          <a:p>
            <a:pPr marL="12700">
              <a:spcBef>
                <a:spcPts val="100"/>
              </a:spcBef>
            </a:pPr>
            <a:r>
              <a:rPr sz="1750" spc="-15" dirty="0">
                <a:latin typeface="Times New Roman"/>
                <a:cs typeface="Times New Roman"/>
              </a:rPr>
              <a:t>k-</a:t>
            </a:r>
            <a:r>
              <a:rPr sz="1750" spc="-50" dirty="0">
                <a:latin typeface="Times New Roman"/>
                <a:cs typeface="Times New Roman"/>
              </a:rPr>
              <a:t>1</a:t>
            </a:r>
            <a:endParaRPr sz="1750">
              <a:latin typeface="Times New Roman"/>
              <a:cs typeface="Times New Roman"/>
            </a:endParaRPr>
          </a:p>
        </p:txBody>
      </p:sp>
      <p:sp>
        <p:nvSpPr>
          <p:cNvPr id="9" name="object 9"/>
          <p:cNvSpPr txBox="1"/>
          <p:nvPr/>
        </p:nvSpPr>
        <p:spPr>
          <a:xfrm>
            <a:off x="1778761" y="2579571"/>
            <a:ext cx="1808480" cy="555625"/>
          </a:xfrm>
          <a:prstGeom prst="rect">
            <a:avLst/>
          </a:prstGeom>
        </p:spPr>
        <p:txBody>
          <a:bodyPr vert="horz" wrap="square" lIns="0" tIns="12700" rIns="0" bIns="0" rtlCol="0">
            <a:spAutoFit/>
          </a:bodyPr>
          <a:lstStyle/>
          <a:p>
            <a:pPr marL="12700">
              <a:lnSpc>
                <a:spcPts val="2085"/>
              </a:lnSpc>
              <a:spcBef>
                <a:spcPts val="100"/>
              </a:spcBef>
            </a:pPr>
            <a:r>
              <a:rPr sz="1750" dirty="0">
                <a:latin typeface="Times New Roman"/>
                <a:cs typeface="Times New Roman"/>
              </a:rPr>
              <a:t>Before</a:t>
            </a:r>
            <a:r>
              <a:rPr sz="1750" spc="10" dirty="0">
                <a:latin typeface="Times New Roman"/>
                <a:cs typeface="Times New Roman"/>
              </a:rPr>
              <a:t> </a:t>
            </a:r>
            <a:r>
              <a:rPr sz="1750" spc="-10" dirty="0">
                <a:latin typeface="Times New Roman"/>
                <a:cs typeface="Times New Roman"/>
              </a:rPr>
              <a:t>inserting</a:t>
            </a:r>
            <a:endParaRPr sz="1750">
              <a:latin typeface="Times New Roman"/>
              <a:cs typeface="Times New Roman"/>
            </a:endParaRPr>
          </a:p>
          <a:p>
            <a:pPr marL="12700">
              <a:lnSpc>
                <a:spcPts val="2085"/>
              </a:lnSpc>
            </a:pPr>
            <a:r>
              <a:rPr sz="1750" dirty="0">
                <a:latin typeface="Times New Roman"/>
                <a:cs typeface="Times New Roman"/>
              </a:rPr>
              <a:t>e</a:t>
            </a:r>
            <a:r>
              <a:rPr sz="1750" spc="5" dirty="0">
                <a:latin typeface="Times New Roman"/>
                <a:cs typeface="Times New Roman"/>
              </a:rPr>
              <a:t> </a:t>
            </a:r>
            <a:r>
              <a:rPr sz="1750" dirty="0">
                <a:latin typeface="Times New Roman"/>
                <a:cs typeface="Times New Roman"/>
              </a:rPr>
              <a:t>at</a:t>
            </a:r>
            <a:r>
              <a:rPr sz="1750" spc="5" dirty="0">
                <a:latin typeface="Times New Roman"/>
                <a:cs typeface="Times New Roman"/>
              </a:rPr>
              <a:t> </a:t>
            </a:r>
            <a:r>
              <a:rPr sz="1750" dirty="0">
                <a:latin typeface="Times New Roman"/>
                <a:cs typeface="Times New Roman"/>
              </a:rPr>
              <a:t>insertion</a:t>
            </a:r>
            <a:r>
              <a:rPr sz="1750" spc="-10" dirty="0">
                <a:latin typeface="Times New Roman"/>
                <a:cs typeface="Times New Roman"/>
              </a:rPr>
              <a:t> </a:t>
            </a:r>
            <a:r>
              <a:rPr sz="1750" dirty="0">
                <a:latin typeface="Times New Roman"/>
                <a:cs typeface="Times New Roman"/>
              </a:rPr>
              <a:t>point</a:t>
            </a:r>
            <a:r>
              <a:rPr sz="1750" spc="5" dirty="0">
                <a:latin typeface="Times New Roman"/>
                <a:cs typeface="Times New Roman"/>
              </a:rPr>
              <a:t> </a:t>
            </a:r>
            <a:r>
              <a:rPr sz="1750" spc="-50" dirty="0">
                <a:latin typeface="Times New Roman"/>
                <a:cs typeface="Times New Roman"/>
              </a:rPr>
              <a:t>i</a:t>
            </a:r>
            <a:endParaRPr sz="1750">
              <a:latin typeface="Times New Roman"/>
              <a:cs typeface="Times New Roman"/>
            </a:endParaRPr>
          </a:p>
        </p:txBody>
      </p:sp>
      <p:sp>
        <p:nvSpPr>
          <p:cNvPr id="10" name="object 10"/>
          <p:cNvSpPr txBox="1"/>
          <p:nvPr/>
        </p:nvSpPr>
        <p:spPr>
          <a:xfrm>
            <a:off x="6382766" y="2530803"/>
            <a:ext cx="24828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a:t>
            </a:r>
            <a:endParaRPr sz="1750">
              <a:latin typeface="Times New Roman"/>
              <a:cs typeface="Times New Roman"/>
            </a:endParaRPr>
          </a:p>
        </p:txBody>
      </p:sp>
      <p:grpSp>
        <p:nvGrpSpPr>
          <p:cNvPr id="11" name="object 11"/>
          <p:cNvGrpSpPr/>
          <p:nvPr/>
        </p:nvGrpSpPr>
        <p:grpSpPr>
          <a:xfrm>
            <a:off x="8909653" y="3381940"/>
            <a:ext cx="1408430" cy="640080"/>
            <a:chOff x="7385653" y="3381940"/>
            <a:chExt cx="1408430" cy="640080"/>
          </a:xfrm>
        </p:grpSpPr>
        <p:sp>
          <p:nvSpPr>
            <p:cNvPr id="12" name="object 12"/>
            <p:cNvSpPr/>
            <p:nvPr/>
          </p:nvSpPr>
          <p:spPr>
            <a:xfrm>
              <a:off x="8076437" y="3383279"/>
              <a:ext cx="133350" cy="413384"/>
            </a:xfrm>
            <a:custGeom>
              <a:avLst/>
              <a:gdLst/>
              <a:ahLst/>
              <a:cxnLst/>
              <a:rect l="l" t="t" r="r" b="b"/>
              <a:pathLst>
                <a:path w="133350" h="413385">
                  <a:moveTo>
                    <a:pt x="133349" y="134111"/>
                  </a:moveTo>
                  <a:lnTo>
                    <a:pt x="66293" y="0"/>
                  </a:lnTo>
                  <a:lnTo>
                    <a:pt x="0" y="134111"/>
                  </a:lnTo>
                  <a:lnTo>
                    <a:pt x="53339" y="97325"/>
                  </a:lnTo>
                  <a:lnTo>
                    <a:pt x="53339" y="88391"/>
                  </a:lnTo>
                  <a:lnTo>
                    <a:pt x="55625" y="83057"/>
                  </a:lnTo>
                  <a:lnTo>
                    <a:pt x="60959" y="77723"/>
                  </a:lnTo>
                  <a:lnTo>
                    <a:pt x="69341" y="77723"/>
                  </a:lnTo>
                  <a:lnTo>
                    <a:pt x="74675" y="80009"/>
                  </a:lnTo>
                  <a:lnTo>
                    <a:pt x="74675" y="83057"/>
                  </a:lnTo>
                  <a:lnTo>
                    <a:pt x="76961" y="88391"/>
                  </a:lnTo>
                  <a:lnTo>
                    <a:pt x="76961" y="95665"/>
                  </a:lnTo>
                  <a:lnTo>
                    <a:pt x="133349" y="134111"/>
                  </a:lnTo>
                  <a:close/>
                </a:path>
                <a:path w="133350" h="413385">
                  <a:moveTo>
                    <a:pt x="76961" y="95665"/>
                  </a:moveTo>
                  <a:lnTo>
                    <a:pt x="76961" y="88391"/>
                  </a:lnTo>
                  <a:lnTo>
                    <a:pt x="74675" y="83057"/>
                  </a:lnTo>
                  <a:lnTo>
                    <a:pt x="74675" y="80009"/>
                  </a:lnTo>
                  <a:lnTo>
                    <a:pt x="69341" y="77723"/>
                  </a:lnTo>
                  <a:lnTo>
                    <a:pt x="60959" y="77723"/>
                  </a:lnTo>
                  <a:lnTo>
                    <a:pt x="55625" y="83057"/>
                  </a:lnTo>
                  <a:lnTo>
                    <a:pt x="53339" y="88391"/>
                  </a:lnTo>
                  <a:lnTo>
                    <a:pt x="53339" y="97325"/>
                  </a:lnTo>
                  <a:lnTo>
                    <a:pt x="66293" y="88391"/>
                  </a:lnTo>
                  <a:lnTo>
                    <a:pt x="76961" y="95665"/>
                  </a:lnTo>
                  <a:close/>
                </a:path>
                <a:path w="133350" h="413385">
                  <a:moveTo>
                    <a:pt x="76961" y="402335"/>
                  </a:moveTo>
                  <a:lnTo>
                    <a:pt x="76961" y="95665"/>
                  </a:lnTo>
                  <a:lnTo>
                    <a:pt x="66293" y="88391"/>
                  </a:lnTo>
                  <a:lnTo>
                    <a:pt x="53339" y="97325"/>
                  </a:lnTo>
                  <a:lnTo>
                    <a:pt x="53339" y="402335"/>
                  </a:lnTo>
                  <a:lnTo>
                    <a:pt x="55625" y="404621"/>
                  </a:lnTo>
                  <a:lnTo>
                    <a:pt x="58673" y="409955"/>
                  </a:lnTo>
                  <a:lnTo>
                    <a:pt x="60959" y="409955"/>
                  </a:lnTo>
                  <a:lnTo>
                    <a:pt x="66293" y="413003"/>
                  </a:lnTo>
                  <a:lnTo>
                    <a:pt x="69341" y="409955"/>
                  </a:lnTo>
                  <a:lnTo>
                    <a:pt x="74675" y="409955"/>
                  </a:lnTo>
                  <a:lnTo>
                    <a:pt x="74675" y="404621"/>
                  </a:lnTo>
                  <a:lnTo>
                    <a:pt x="76961" y="402335"/>
                  </a:lnTo>
                  <a:close/>
                </a:path>
              </a:pathLst>
            </a:custGeom>
            <a:solidFill>
              <a:srgbClr val="000000"/>
            </a:solidFill>
          </p:spPr>
          <p:txBody>
            <a:bodyPr wrap="square" lIns="0" tIns="0" rIns="0" bIns="0" rtlCol="0"/>
            <a:lstStyle/>
            <a:p>
              <a:endParaRPr/>
            </a:p>
          </p:txBody>
        </p:sp>
        <p:sp>
          <p:nvSpPr>
            <p:cNvPr id="13" name="object 13"/>
            <p:cNvSpPr/>
            <p:nvPr/>
          </p:nvSpPr>
          <p:spPr>
            <a:xfrm>
              <a:off x="8076437" y="3383279"/>
              <a:ext cx="133350" cy="413384"/>
            </a:xfrm>
            <a:custGeom>
              <a:avLst/>
              <a:gdLst/>
              <a:ahLst/>
              <a:cxnLst/>
              <a:rect l="l" t="t" r="r" b="b"/>
              <a:pathLst>
                <a:path w="133350" h="413385">
                  <a:moveTo>
                    <a:pt x="76961" y="88391"/>
                  </a:moveTo>
                  <a:lnTo>
                    <a:pt x="76961" y="402335"/>
                  </a:lnTo>
                  <a:lnTo>
                    <a:pt x="74675" y="404621"/>
                  </a:lnTo>
                  <a:lnTo>
                    <a:pt x="74675" y="409955"/>
                  </a:lnTo>
                  <a:lnTo>
                    <a:pt x="69341" y="409955"/>
                  </a:lnTo>
                  <a:lnTo>
                    <a:pt x="66293" y="413003"/>
                  </a:lnTo>
                  <a:lnTo>
                    <a:pt x="60959" y="409955"/>
                  </a:lnTo>
                  <a:lnTo>
                    <a:pt x="58673" y="409955"/>
                  </a:lnTo>
                  <a:lnTo>
                    <a:pt x="55625" y="404621"/>
                  </a:lnTo>
                  <a:lnTo>
                    <a:pt x="53339" y="402335"/>
                  </a:lnTo>
                  <a:lnTo>
                    <a:pt x="53339" y="88391"/>
                  </a:lnTo>
                  <a:lnTo>
                    <a:pt x="55625" y="83057"/>
                  </a:lnTo>
                  <a:lnTo>
                    <a:pt x="60959" y="77723"/>
                  </a:lnTo>
                  <a:lnTo>
                    <a:pt x="69341" y="77723"/>
                  </a:lnTo>
                  <a:lnTo>
                    <a:pt x="74675" y="80009"/>
                  </a:lnTo>
                  <a:lnTo>
                    <a:pt x="74675" y="83057"/>
                  </a:lnTo>
                  <a:lnTo>
                    <a:pt x="76961" y="88391"/>
                  </a:lnTo>
                  <a:close/>
                </a:path>
                <a:path w="133350" h="413385">
                  <a:moveTo>
                    <a:pt x="66293" y="88391"/>
                  </a:moveTo>
                  <a:lnTo>
                    <a:pt x="0" y="134111"/>
                  </a:lnTo>
                  <a:lnTo>
                    <a:pt x="66293" y="0"/>
                  </a:lnTo>
                  <a:lnTo>
                    <a:pt x="133349" y="134111"/>
                  </a:lnTo>
                  <a:lnTo>
                    <a:pt x="66293" y="88391"/>
                  </a:lnTo>
                  <a:close/>
                </a:path>
              </a:pathLst>
            </a:custGeom>
            <a:ln w="3175">
              <a:solidFill>
                <a:srgbClr val="000000"/>
              </a:solidFill>
            </a:ln>
          </p:spPr>
          <p:txBody>
            <a:bodyPr wrap="square" lIns="0" tIns="0" rIns="0" bIns="0" rtlCol="0"/>
            <a:lstStyle/>
            <a:p>
              <a:endParaRPr/>
            </a:p>
          </p:txBody>
        </p:sp>
        <p:sp>
          <p:nvSpPr>
            <p:cNvPr id="14" name="object 14"/>
            <p:cNvSpPr/>
            <p:nvPr/>
          </p:nvSpPr>
          <p:spPr>
            <a:xfrm>
              <a:off x="7393685" y="3731513"/>
              <a:ext cx="1392555" cy="281940"/>
            </a:xfrm>
            <a:custGeom>
              <a:avLst/>
              <a:gdLst/>
              <a:ahLst/>
              <a:cxnLst/>
              <a:rect l="l" t="t" r="r" b="b"/>
              <a:pathLst>
                <a:path w="1392554" h="281939">
                  <a:moveTo>
                    <a:pt x="1392174" y="281939"/>
                  </a:moveTo>
                  <a:lnTo>
                    <a:pt x="1392174" y="0"/>
                  </a:lnTo>
                  <a:lnTo>
                    <a:pt x="0" y="0"/>
                  </a:lnTo>
                  <a:lnTo>
                    <a:pt x="0" y="281939"/>
                  </a:lnTo>
                  <a:lnTo>
                    <a:pt x="1392174" y="281939"/>
                  </a:lnTo>
                  <a:close/>
                </a:path>
              </a:pathLst>
            </a:custGeom>
            <a:solidFill>
              <a:srgbClr val="FFFFFF"/>
            </a:solidFill>
          </p:spPr>
          <p:txBody>
            <a:bodyPr wrap="square" lIns="0" tIns="0" rIns="0" bIns="0" rtlCol="0"/>
            <a:lstStyle/>
            <a:p>
              <a:endParaRPr/>
            </a:p>
          </p:txBody>
        </p:sp>
        <p:sp>
          <p:nvSpPr>
            <p:cNvPr id="15" name="object 15"/>
            <p:cNvSpPr/>
            <p:nvPr/>
          </p:nvSpPr>
          <p:spPr>
            <a:xfrm>
              <a:off x="7393685" y="3731513"/>
              <a:ext cx="1392555" cy="281940"/>
            </a:xfrm>
            <a:custGeom>
              <a:avLst/>
              <a:gdLst/>
              <a:ahLst/>
              <a:cxnLst/>
              <a:rect l="l" t="t" r="r" b="b"/>
              <a:pathLst>
                <a:path w="1392554" h="281939">
                  <a:moveTo>
                    <a:pt x="0" y="0"/>
                  </a:moveTo>
                  <a:lnTo>
                    <a:pt x="0" y="281939"/>
                  </a:lnTo>
                  <a:lnTo>
                    <a:pt x="1392174" y="281939"/>
                  </a:lnTo>
                  <a:lnTo>
                    <a:pt x="1392174" y="0"/>
                  </a:lnTo>
                  <a:lnTo>
                    <a:pt x="0" y="0"/>
                  </a:lnTo>
                  <a:close/>
                </a:path>
              </a:pathLst>
            </a:custGeom>
            <a:ln w="16065">
              <a:solidFill>
                <a:srgbClr val="FFFFFF"/>
              </a:solidFill>
            </a:ln>
          </p:spPr>
          <p:txBody>
            <a:bodyPr wrap="square" lIns="0" tIns="0" rIns="0" bIns="0" rtlCol="0"/>
            <a:lstStyle/>
            <a:p>
              <a:endParaRPr/>
            </a:p>
          </p:txBody>
        </p:sp>
      </p:grpSp>
      <p:grpSp>
        <p:nvGrpSpPr>
          <p:cNvPr id="16" name="object 16"/>
          <p:cNvGrpSpPr/>
          <p:nvPr/>
        </p:nvGrpSpPr>
        <p:grpSpPr>
          <a:xfrm>
            <a:off x="8641430" y="2946242"/>
            <a:ext cx="1221105" cy="418465"/>
            <a:chOff x="7117429" y="2946241"/>
            <a:chExt cx="1221105" cy="418465"/>
          </a:xfrm>
        </p:grpSpPr>
        <p:sp>
          <p:nvSpPr>
            <p:cNvPr id="17" name="object 17"/>
            <p:cNvSpPr/>
            <p:nvPr/>
          </p:nvSpPr>
          <p:spPr>
            <a:xfrm>
              <a:off x="7125461" y="2954274"/>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18" name="object 18"/>
            <p:cNvSpPr/>
            <p:nvPr/>
          </p:nvSpPr>
          <p:spPr>
            <a:xfrm>
              <a:off x="7527035" y="2954274"/>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19" name="object 19"/>
            <p:cNvSpPr/>
            <p:nvPr/>
          </p:nvSpPr>
          <p:spPr>
            <a:xfrm>
              <a:off x="7928609" y="2954274"/>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grpSp>
      <p:sp>
        <p:nvSpPr>
          <p:cNvPr id="20" name="object 20"/>
          <p:cNvSpPr txBox="1"/>
          <p:nvPr/>
        </p:nvSpPr>
        <p:spPr>
          <a:xfrm>
            <a:off x="8912607" y="3711141"/>
            <a:ext cx="124904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data.length</a:t>
            </a:r>
            <a:r>
              <a:rPr sz="1750" spc="-5" dirty="0">
                <a:latin typeface="Times New Roman"/>
                <a:cs typeface="Times New Roman"/>
              </a:rPr>
              <a:t> </a:t>
            </a:r>
            <a:r>
              <a:rPr sz="1750" spc="-15" dirty="0">
                <a:latin typeface="Times New Roman"/>
                <a:cs typeface="Times New Roman"/>
              </a:rPr>
              <a:t>-</a:t>
            </a:r>
            <a:r>
              <a:rPr sz="1750" spc="-50" dirty="0">
                <a:latin typeface="Times New Roman"/>
                <a:cs typeface="Times New Roman"/>
              </a:rPr>
              <a:t>1</a:t>
            </a:r>
            <a:endParaRPr sz="1750">
              <a:latin typeface="Times New Roman"/>
              <a:cs typeface="Times New Roman"/>
            </a:endParaRPr>
          </a:p>
        </p:txBody>
      </p:sp>
      <p:grpSp>
        <p:nvGrpSpPr>
          <p:cNvPr id="21" name="object 21"/>
          <p:cNvGrpSpPr/>
          <p:nvPr/>
        </p:nvGrpSpPr>
        <p:grpSpPr>
          <a:xfrm>
            <a:off x="4210940" y="3397694"/>
            <a:ext cx="1409065" cy="828040"/>
            <a:chOff x="2686939" y="3397694"/>
            <a:chExt cx="1409065" cy="828040"/>
          </a:xfrm>
        </p:grpSpPr>
        <p:sp>
          <p:nvSpPr>
            <p:cNvPr id="22" name="object 22"/>
            <p:cNvSpPr/>
            <p:nvPr/>
          </p:nvSpPr>
          <p:spPr>
            <a:xfrm>
              <a:off x="3396996" y="3399282"/>
              <a:ext cx="658495" cy="547370"/>
            </a:xfrm>
            <a:custGeom>
              <a:avLst/>
              <a:gdLst/>
              <a:ahLst/>
              <a:cxnLst/>
              <a:rect l="l" t="t" r="r" b="b"/>
              <a:pathLst>
                <a:path w="658495" h="547370">
                  <a:moveTo>
                    <a:pt x="590522" y="72106"/>
                  </a:moveTo>
                  <a:lnTo>
                    <a:pt x="589026" y="56387"/>
                  </a:lnTo>
                  <a:lnTo>
                    <a:pt x="577429" y="53204"/>
                  </a:lnTo>
                  <a:lnTo>
                    <a:pt x="5334" y="528065"/>
                  </a:lnTo>
                  <a:lnTo>
                    <a:pt x="2286" y="531113"/>
                  </a:lnTo>
                  <a:lnTo>
                    <a:pt x="0" y="536447"/>
                  </a:lnTo>
                  <a:lnTo>
                    <a:pt x="0" y="538733"/>
                  </a:lnTo>
                  <a:lnTo>
                    <a:pt x="2286" y="544067"/>
                  </a:lnTo>
                  <a:lnTo>
                    <a:pt x="5334" y="547115"/>
                  </a:lnTo>
                  <a:lnTo>
                    <a:pt x="12954" y="547115"/>
                  </a:lnTo>
                  <a:lnTo>
                    <a:pt x="18288" y="544067"/>
                  </a:lnTo>
                  <a:lnTo>
                    <a:pt x="590522" y="72106"/>
                  </a:lnTo>
                  <a:close/>
                </a:path>
                <a:path w="658495" h="547370">
                  <a:moveTo>
                    <a:pt x="658368" y="0"/>
                  </a:moveTo>
                  <a:lnTo>
                    <a:pt x="511302" y="35051"/>
                  </a:lnTo>
                  <a:lnTo>
                    <a:pt x="577429" y="53204"/>
                  </a:lnTo>
                  <a:lnTo>
                    <a:pt x="583692" y="48005"/>
                  </a:lnTo>
                  <a:lnTo>
                    <a:pt x="585978" y="45719"/>
                  </a:lnTo>
                  <a:lnTo>
                    <a:pt x="591312" y="45719"/>
                  </a:lnTo>
                  <a:lnTo>
                    <a:pt x="594360" y="48005"/>
                  </a:lnTo>
                  <a:lnTo>
                    <a:pt x="596646" y="51053"/>
                  </a:lnTo>
                  <a:lnTo>
                    <a:pt x="599694" y="53339"/>
                  </a:lnTo>
                  <a:lnTo>
                    <a:pt x="599694" y="129662"/>
                  </a:lnTo>
                  <a:lnTo>
                    <a:pt x="658368" y="0"/>
                  </a:lnTo>
                  <a:close/>
                </a:path>
                <a:path w="658495" h="547370">
                  <a:moveTo>
                    <a:pt x="599694" y="61721"/>
                  </a:moveTo>
                  <a:lnTo>
                    <a:pt x="599694" y="53339"/>
                  </a:lnTo>
                  <a:lnTo>
                    <a:pt x="596646" y="51053"/>
                  </a:lnTo>
                  <a:lnTo>
                    <a:pt x="594360" y="48005"/>
                  </a:lnTo>
                  <a:lnTo>
                    <a:pt x="591312" y="45719"/>
                  </a:lnTo>
                  <a:lnTo>
                    <a:pt x="585978" y="45719"/>
                  </a:lnTo>
                  <a:lnTo>
                    <a:pt x="583692" y="48005"/>
                  </a:lnTo>
                  <a:lnTo>
                    <a:pt x="577429" y="53204"/>
                  </a:lnTo>
                  <a:lnTo>
                    <a:pt x="589026" y="56387"/>
                  </a:lnTo>
                  <a:lnTo>
                    <a:pt x="590522" y="72106"/>
                  </a:lnTo>
                  <a:lnTo>
                    <a:pt x="596646" y="67055"/>
                  </a:lnTo>
                  <a:lnTo>
                    <a:pt x="599694" y="61721"/>
                  </a:lnTo>
                  <a:close/>
                </a:path>
                <a:path w="658495" h="547370">
                  <a:moveTo>
                    <a:pt x="599694" y="129662"/>
                  </a:moveTo>
                  <a:lnTo>
                    <a:pt x="599694" y="61721"/>
                  </a:lnTo>
                  <a:lnTo>
                    <a:pt x="596646" y="67055"/>
                  </a:lnTo>
                  <a:lnTo>
                    <a:pt x="590522" y="72106"/>
                  </a:lnTo>
                  <a:lnTo>
                    <a:pt x="596646" y="136397"/>
                  </a:lnTo>
                  <a:lnTo>
                    <a:pt x="599694" y="129662"/>
                  </a:lnTo>
                  <a:close/>
                </a:path>
              </a:pathLst>
            </a:custGeom>
            <a:solidFill>
              <a:srgbClr val="000000"/>
            </a:solidFill>
          </p:spPr>
          <p:txBody>
            <a:bodyPr wrap="square" lIns="0" tIns="0" rIns="0" bIns="0" rtlCol="0"/>
            <a:lstStyle/>
            <a:p>
              <a:endParaRPr/>
            </a:p>
          </p:txBody>
        </p:sp>
        <p:sp>
          <p:nvSpPr>
            <p:cNvPr id="23" name="object 23"/>
            <p:cNvSpPr/>
            <p:nvPr/>
          </p:nvSpPr>
          <p:spPr>
            <a:xfrm>
              <a:off x="3396996" y="3399282"/>
              <a:ext cx="658495" cy="547370"/>
            </a:xfrm>
            <a:custGeom>
              <a:avLst/>
              <a:gdLst/>
              <a:ahLst/>
              <a:cxnLst/>
              <a:rect l="l" t="t" r="r" b="b"/>
              <a:pathLst>
                <a:path w="658495" h="547370">
                  <a:moveTo>
                    <a:pt x="596646" y="67055"/>
                  </a:moveTo>
                  <a:lnTo>
                    <a:pt x="18288" y="544067"/>
                  </a:lnTo>
                  <a:lnTo>
                    <a:pt x="12954" y="547115"/>
                  </a:lnTo>
                  <a:lnTo>
                    <a:pt x="5334" y="547115"/>
                  </a:lnTo>
                  <a:lnTo>
                    <a:pt x="2286" y="544067"/>
                  </a:lnTo>
                  <a:lnTo>
                    <a:pt x="0" y="538733"/>
                  </a:lnTo>
                  <a:lnTo>
                    <a:pt x="0" y="536447"/>
                  </a:lnTo>
                  <a:lnTo>
                    <a:pt x="2286" y="531113"/>
                  </a:lnTo>
                  <a:lnTo>
                    <a:pt x="5334" y="528065"/>
                  </a:lnTo>
                  <a:lnTo>
                    <a:pt x="583692" y="48005"/>
                  </a:lnTo>
                  <a:lnTo>
                    <a:pt x="585978" y="45719"/>
                  </a:lnTo>
                  <a:lnTo>
                    <a:pt x="591312" y="45719"/>
                  </a:lnTo>
                  <a:lnTo>
                    <a:pt x="594360" y="48005"/>
                  </a:lnTo>
                  <a:lnTo>
                    <a:pt x="596646" y="51053"/>
                  </a:lnTo>
                  <a:lnTo>
                    <a:pt x="599694" y="53339"/>
                  </a:lnTo>
                  <a:lnTo>
                    <a:pt x="599694" y="61721"/>
                  </a:lnTo>
                  <a:lnTo>
                    <a:pt x="596646" y="67055"/>
                  </a:lnTo>
                  <a:close/>
                </a:path>
                <a:path w="658495" h="547370">
                  <a:moveTo>
                    <a:pt x="589026" y="56387"/>
                  </a:moveTo>
                  <a:lnTo>
                    <a:pt x="511302" y="35051"/>
                  </a:lnTo>
                  <a:lnTo>
                    <a:pt x="658368" y="0"/>
                  </a:lnTo>
                  <a:lnTo>
                    <a:pt x="596646" y="136397"/>
                  </a:lnTo>
                  <a:lnTo>
                    <a:pt x="589026" y="56387"/>
                  </a:lnTo>
                  <a:close/>
                </a:path>
              </a:pathLst>
            </a:custGeom>
            <a:ln w="3175">
              <a:solidFill>
                <a:srgbClr val="000000"/>
              </a:solidFill>
            </a:ln>
          </p:spPr>
          <p:txBody>
            <a:bodyPr wrap="square" lIns="0" tIns="0" rIns="0" bIns="0" rtlCol="0"/>
            <a:lstStyle/>
            <a:p>
              <a:endParaRPr/>
            </a:p>
          </p:txBody>
        </p:sp>
        <p:sp>
          <p:nvSpPr>
            <p:cNvPr id="24" name="object 24"/>
            <p:cNvSpPr/>
            <p:nvPr/>
          </p:nvSpPr>
          <p:spPr>
            <a:xfrm>
              <a:off x="2695194" y="3935730"/>
              <a:ext cx="1392555" cy="281305"/>
            </a:xfrm>
            <a:custGeom>
              <a:avLst/>
              <a:gdLst/>
              <a:ahLst/>
              <a:cxnLst/>
              <a:rect l="l" t="t" r="r" b="b"/>
              <a:pathLst>
                <a:path w="1392554" h="281304">
                  <a:moveTo>
                    <a:pt x="1392174" y="281177"/>
                  </a:moveTo>
                  <a:lnTo>
                    <a:pt x="1392174" y="0"/>
                  </a:lnTo>
                  <a:lnTo>
                    <a:pt x="0" y="0"/>
                  </a:lnTo>
                  <a:lnTo>
                    <a:pt x="0" y="281177"/>
                  </a:lnTo>
                  <a:lnTo>
                    <a:pt x="1392174" y="281177"/>
                  </a:lnTo>
                  <a:close/>
                </a:path>
              </a:pathLst>
            </a:custGeom>
            <a:solidFill>
              <a:srgbClr val="FFFFFF"/>
            </a:solidFill>
          </p:spPr>
          <p:txBody>
            <a:bodyPr wrap="square" lIns="0" tIns="0" rIns="0" bIns="0" rtlCol="0"/>
            <a:lstStyle/>
            <a:p>
              <a:endParaRPr/>
            </a:p>
          </p:txBody>
        </p:sp>
        <p:sp>
          <p:nvSpPr>
            <p:cNvPr id="25" name="object 25"/>
            <p:cNvSpPr/>
            <p:nvPr/>
          </p:nvSpPr>
          <p:spPr>
            <a:xfrm>
              <a:off x="2695194" y="3935730"/>
              <a:ext cx="1392555" cy="281305"/>
            </a:xfrm>
            <a:custGeom>
              <a:avLst/>
              <a:gdLst/>
              <a:ahLst/>
              <a:cxnLst/>
              <a:rect l="l" t="t" r="r" b="b"/>
              <a:pathLst>
                <a:path w="1392554" h="281304">
                  <a:moveTo>
                    <a:pt x="0" y="0"/>
                  </a:moveTo>
                  <a:lnTo>
                    <a:pt x="0" y="281177"/>
                  </a:lnTo>
                  <a:lnTo>
                    <a:pt x="1392174" y="281177"/>
                  </a:lnTo>
                  <a:lnTo>
                    <a:pt x="1392174" y="0"/>
                  </a:lnTo>
                  <a:lnTo>
                    <a:pt x="0" y="0"/>
                  </a:lnTo>
                  <a:close/>
                </a:path>
              </a:pathLst>
            </a:custGeom>
            <a:ln w="16065">
              <a:solidFill>
                <a:srgbClr val="FFFFFF"/>
              </a:solidFill>
            </a:ln>
          </p:spPr>
          <p:txBody>
            <a:bodyPr wrap="square" lIns="0" tIns="0" rIns="0" bIns="0" rtlCol="0"/>
            <a:lstStyle/>
            <a:p>
              <a:endParaRPr/>
            </a:p>
          </p:txBody>
        </p:sp>
      </p:grpSp>
      <p:sp>
        <p:nvSpPr>
          <p:cNvPr id="26" name="object 26"/>
          <p:cNvSpPr txBox="1"/>
          <p:nvPr/>
        </p:nvSpPr>
        <p:spPr>
          <a:xfrm>
            <a:off x="4214876" y="3917643"/>
            <a:ext cx="1329690"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Insertion</a:t>
            </a:r>
            <a:r>
              <a:rPr sz="1750" spc="-25" dirty="0">
                <a:latin typeface="Times New Roman"/>
                <a:cs typeface="Times New Roman"/>
              </a:rPr>
              <a:t> </a:t>
            </a:r>
            <a:r>
              <a:rPr sz="1750" spc="-20" dirty="0">
                <a:latin typeface="Times New Roman"/>
                <a:cs typeface="Times New Roman"/>
              </a:rPr>
              <a:t>point</a:t>
            </a:r>
            <a:endParaRPr sz="1750">
              <a:latin typeface="Times New Roman"/>
              <a:cs typeface="Times New Roman"/>
            </a:endParaRPr>
          </a:p>
        </p:txBody>
      </p:sp>
      <p:sp>
        <p:nvSpPr>
          <p:cNvPr id="27" name="object 27"/>
          <p:cNvSpPr/>
          <p:nvPr/>
        </p:nvSpPr>
        <p:spPr>
          <a:xfrm>
            <a:off x="3684270" y="3914395"/>
            <a:ext cx="267970" cy="295275"/>
          </a:xfrm>
          <a:custGeom>
            <a:avLst/>
            <a:gdLst/>
            <a:ahLst/>
            <a:cxnLst/>
            <a:rect l="l" t="t" r="r" b="b"/>
            <a:pathLst>
              <a:path w="267969" h="295275">
                <a:moveTo>
                  <a:pt x="0" y="0"/>
                </a:moveTo>
                <a:lnTo>
                  <a:pt x="0" y="294894"/>
                </a:lnTo>
                <a:lnTo>
                  <a:pt x="267462" y="294894"/>
                </a:lnTo>
                <a:lnTo>
                  <a:pt x="267462" y="0"/>
                </a:lnTo>
                <a:lnTo>
                  <a:pt x="0" y="0"/>
                </a:lnTo>
                <a:close/>
              </a:path>
            </a:pathLst>
          </a:custGeom>
          <a:ln w="16065">
            <a:solidFill>
              <a:srgbClr val="000000"/>
            </a:solidFill>
          </a:ln>
        </p:spPr>
        <p:txBody>
          <a:bodyPr wrap="square" lIns="0" tIns="0" rIns="0" bIns="0" rtlCol="0"/>
          <a:lstStyle/>
          <a:p>
            <a:endParaRPr/>
          </a:p>
        </p:txBody>
      </p:sp>
      <p:sp>
        <p:nvSpPr>
          <p:cNvPr id="28" name="object 28"/>
          <p:cNvSpPr txBox="1"/>
          <p:nvPr/>
        </p:nvSpPr>
        <p:spPr>
          <a:xfrm>
            <a:off x="3735585" y="3896307"/>
            <a:ext cx="124460"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e</a:t>
            </a:r>
            <a:endParaRPr sz="1750">
              <a:latin typeface="Times New Roman"/>
              <a:cs typeface="Times New Roman"/>
            </a:endParaRPr>
          </a:p>
        </p:txBody>
      </p:sp>
      <p:grpSp>
        <p:nvGrpSpPr>
          <p:cNvPr id="29" name="object 29"/>
          <p:cNvGrpSpPr/>
          <p:nvPr/>
        </p:nvGrpSpPr>
        <p:grpSpPr>
          <a:xfrm>
            <a:off x="3831464" y="4195698"/>
            <a:ext cx="1795145" cy="457200"/>
            <a:chOff x="2307463" y="4195698"/>
            <a:chExt cx="1795145" cy="457200"/>
          </a:xfrm>
        </p:grpSpPr>
        <p:sp>
          <p:nvSpPr>
            <p:cNvPr id="30" name="object 30"/>
            <p:cNvSpPr/>
            <p:nvPr/>
          </p:nvSpPr>
          <p:spPr>
            <a:xfrm>
              <a:off x="2315718" y="4203953"/>
              <a:ext cx="1713230" cy="201295"/>
            </a:xfrm>
            <a:custGeom>
              <a:avLst/>
              <a:gdLst/>
              <a:ahLst/>
              <a:cxnLst/>
              <a:rect l="l" t="t" r="r" b="b"/>
              <a:pathLst>
                <a:path w="1713229" h="201295">
                  <a:moveTo>
                    <a:pt x="0" y="201167"/>
                  </a:moveTo>
                  <a:lnTo>
                    <a:pt x="0" y="0"/>
                  </a:lnTo>
                </a:path>
                <a:path w="1713229" h="201295">
                  <a:moveTo>
                    <a:pt x="0" y="201167"/>
                  </a:moveTo>
                  <a:lnTo>
                    <a:pt x="1712976" y="201167"/>
                  </a:lnTo>
                </a:path>
              </a:pathLst>
            </a:custGeom>
            <a:ln w="16065">
              <a:solidFill>
                <a:srgbClr val="000000"/>
              </a:solidFill>
            </a:ln>
          </p:spPr>
          <p:txBody>
            <a:bodyPr wrap="square" lIns="0" tIns="0" rIns="0" bIns="0" rtlCol="0"/>
            <a:lstStyle/>
            <a:p>
              <a:endParaRPr/>
            </a:p>
          </p:txBody>
        </p:sp>
        <p:sp>
          <p:nvSpPr>
            <p:cNvPr id="31" name="object 31"/>
            <p:cNvSpPr/>
            <p:nvPr/>
          </p:nvSpPr>
          <p:spPr>
            <a:xfrm>
              <a:off x="3966972" y="4393691"/>
              <a:ext cx="134620" cy="257810"/>
            </a:xfrm>
            <a:custGeom>
              <a:avLst/>
              <a:gdLst/>
              <a:ahLst/>
              <a:cxnLst/>
              <a:rect l="l" t="t" r="r" b="b"/>
              <a:pathLst>
                <a:path w="134620" h="257810">
                  <a:moveTo>
                    <a:pt x="134111" y="123443"/>
                  </a:moveTo>
                  <a:lnTo>
                    <a:pt x="67055" y="169163"/>
                  </a:lnTo>
                  <a:lnTo>
                    <a:pt x="0" y="123443"/>
                  </a:lnTo>
                  <a:lnTo>
                    <a:pt x="53339" y="230123"/>
                  </a:lnTo>
                  <a:lnTo>
                    <a:pt x="53339" y="169163"/>
                  </a:lnTo>
                  <a:lnTo>
                    <a:pt x="56387" y="172211"/>
                  </a:lnTo>
                  <a:lnTo>
                    <a:pt x="58673" y="177545"/>
                  </a:lnTo>
                  <a:lnTo>
                    <a:pt x="61721" y="177545"/>
                  </a:lnTo>
                  <a:lnTo>
                    <a:pt x="67055" y="179831"/>
                  </a:lnTo>
                  <a:lnTo>
                    <a:pt x="69341" y="177545"/>
                  </a:lnTo>
                  <a:lnTo>
                    <a:pt x="74675" y="177545"/>
                  </a:lnTo>
                  <a:lnTo>
                    <a:pt x="74675" y="172211"/>
                  </a:lnTo>
                  <a:lnTo>
                    <a:pt x="77723" y="169163"/>
                  </a:lnTo>
                  <a:lnTo>
                    <a:pt x="77723" y="236219"/>
                  </a:lnTo>
                  <a:lnTo>
                    <a:pt x="134111" y="123443"/>
                  </a:lnTo>
                  <a:close/>
                </a:path>
                <a:path w="134620" h="257810">
                  <a:moveTo>
                    <a:pt x="77723" y="161890"/>
                  </a:moveTo>
                  <a:lnTo>
                    <a:pt x="77723" y="11429"/>
                  </a:lnTo>
                  <a:lnTo>
                    <a:pt x="74675" y="8381"/>
                  </a:lnTo>
                  <a:lnTo>
                    <a:pt x="74675" y="3047"/>
                  </a:lnTo>
                  <a:lnTo>
                    <a:pt x="69341" y="0"/>
                  </a:lnTo>
                  <a:lnTo>
                    <a:pt x="61721" y="0"/>
                  </a:lnTo>
                  <a:lnTo>
                    <a:pt x="58673" y="3047"/>
                  </a:lnTo>
                  <a:lnTo>
                    <a:pt x="56387" y="8381"/>
                  </a:lnTo>
                  <a:lnTo>
                    <a:pt x="53339" y="11429"/>
                  </a:lnTo>
                  <a:lnTo>
                    <a:pt x="53339" y="159812"/>
                  </a:lnTo>
                  <a:lnTo>
                    <a:pt x="67055" y="169163"/>
                  </a:lnTo>
                  <a:lnTo>
                    <a:pt x="77723" y="161890"/>
                  </a:lnTo>
                  <a:close/>
                </a:path>
                <a:path w="134620" h="257810">
                  <a:moveTo>
                    <a:pt x="77723" y="236219"/>
                  </a:moveTo>
                  <a:lnTo>
                    <a:pt x="77723" y="169163"/>
                  </a:lnTo>
                  <a:lnTo>
                    <a:pt x="74675" y="172211"/>
                  </a:lnTo>
                  <a:lnTo>
                    <a:pt x="74675" y="177545"/>
                  </a:lnTo>
                  <a:lnTo>
                    <a:pt x="69341" y="177545"/>
                  </a:lnTo>
                  <a:lnTo>
                    <a:pt x="67055" y="179831"/>
                  </a:lnTo>
                  <a:lnTo>
                    <a:pt x="61721" y="177545"/>
                  </a:lnTo>
                  <a:lnTo>
                    <a:pt x="58673" y="177545"/>
                  </a:lnTo>
                  <a:lnTo>
                    <a:pt x="56387" y="172211"/>
                  </a:lnTo>
                  <a:lnTo>
                    <a:pt x="53339" y="169163"/>
                  </a:lnTo>
                  <a:lnTo>
                    <a:pt x="53339" y="230123"/>
                  </a:lnTo>
                  <a:lnTo>
                    <a:pt x="67055" y="257555"/>
                  </a:lnTo>
                  <a:lnTo>
                    <a:pt x="77723" y="236219"/>
                  </a:lnTo>
                  <a:close/>
                </a:path>
              </a:pathLst>
            </a:custGeom>
            <a:solidFill>
              <a:srgbClr val="000000"/>
            </a:solidFill>
          </p:spPr>
          <p:txBody>
            <a:bodyPr wrap="square" lIns="0" tIns="0" rIns="0" bIns="0" rtlCol="0"/>
            <a:lstStyle/>
            <a:p>
              <a:endParaRPr/>
            </a:p>
          </p:txBody>
        </p:sp>
        <p:pic>
          <p:nvPicPr>
            <p:cNvPr id="32" name="object 32"/>
            <p:cNvPicPr/>
            <p:nvPr/>
          </p:nvPicPr>
          <p:blipFill>
            <a:blip r:embed="rId2" cstate="print"/>
            <a:stretch>
              <a:fillRect/>
            </a:stretch>
          </p:blipFill>
          <p:spPr>
            <a:xfrm>
              <a:off x="3965632" y="4392352"/>
              <a:ext cx="136791" cy="260235"/>
            </a:xfrm>
            <a:prstGeom prst="rect">
              <a:avLst/>
            </a:prstGeom>
          </p:spPr>
        </p:pic>
      </p:grpSp>
      <p:graphicFrame>
        <p:nvGraphicFramePr>
          <p:cNvPr id="33" name="object 33"/>
          <p:cNvGraphicFramePr>
            <a:graphicFrameLocks noGrp="1"/>
          </p:cNvGraphicFramePr>
          <p:nvPr/>
        </p:nvGraphicFramePr>
        <p:xfrm>
          <a:off x="3756247" y="4997546"/>
          <a:ext cx="6047100" cy="401955"/>
        </p:xfrm>
        <a:graphic>
          <a:graphicData uri="http://schemas.openxmlformats.org/drawingml/2006/table">
            <a:tbl>
              <a:tblPr firstRow="1" bandRow="1">
                <a:tableStyleId>{2D5ABB26-0587-4C30-8999-92F81FD0307C}</a:tableStyleId>
              </a:tblPr>
              <a:tblGrid>
                <a:gridCol w="415290">
                  <a:extLst>
                    <a:ext uri="{9D8B030D-6E8A-4147-A177-3AD203B41FA5}">
                      <a16:colId xmlns:a16="http://schemas.microsoft.com/office/drawing/2014/main" val="20000"/>
                    </a:ext>
                  </a:extLst>
                </a:gridCol>
                <a:gridCol w="401320">
                  <a:extLst>
                    <a:ext uri="{9D8B030D-6E8A-4147-A177-3AD203B41FA5}">
                      <a16:colId xmlns:a16="http://schemas.microsoft.com/office/drawing/2014/main" val="20001"/>
                    </a:ext>
                  </a:extLst>
                </a:gridCol>
                <a:gridCol w="414019">
                  <a:extLst>
                    <a:ext uri="{9D8B030D-6E8A-4147-A177-3AD203B41FA5}">
                      <a16:colId xmlns:a16="http://schemas.microsoft.com/office/drawing/2014/main" val="20002"/>
                    </a:ext>
                  </a:extLst>
                </a:gridCol>
                <a:gridCol w="374650">
                  <a:extLst>
                    <a:ext uri="{9D8B030D-6E8A-4147-A177-3AD203B41FA5}">
                      <a16:colId xmlns:a16="http://schemas.microsoft.com/office/drawing/2014/main" val="20003"/>
                    </a:ext>
                  </a:extLst>
                </a:gridCol>
                <a:gridCol w="401319">
                  <a:extLst>
                    <a:ext uri="{9D8B030D-6E8A-4147-A177-3AD203B41FA5}">
                      <a16:colId xmlns:a16="http://schemas.microsoft.com/office/drawing/2014/main" val="20004"/>
                    </a:ext>
                  </a:extLst>
                </a:gridCol>
                <a:gridCol w="427989">
                  <a:extLst>
                    <a:ext uri="{9D8B030D-6E8A-4147-A177-3AD203B41FA5}">
                      <a16:colId xmlns:a16="http://schemas.microsoft.com/office/drawing/2014/main" val="20005"/>
                    </a:ext>
                  </a:extLst>
                </a:gridCol>
                <a:gridCol w="427989">
                  <a:extLst>
                    <a:ext uri="{9D8B030D-6E8A-4147-A177-3AD203B41FA5}">
                      <a16:colId xmlns:a16="http://schemas.microsoft.com/office/drawing/2014/main" val="20006"/>
                    </a:ext>
                  </a:extLst>
                </a:gridCol>
                <a:gridCol w="762635">
                  <a:extLst>
                    <a:ext uri="{9D8B030D-6E8A-4147-A177-3AD203B41FA5}">
                      <a16:colId xmlns:a16="http://schemas.microsoft.com/office/drawing/2014/main" val="20007"/>
                    </a:ext>
                  </a:extLst>
                </a:gridCol>
                <a:gridCol w="401320">
                  <a:extLst>
                    <a:ext uri="{9D8B030D-6E8A-4147-A177-3AD203B41FA5}">
                      <a16:colId xmlns:a16="http://schemas.microsoft.com/office/drawing/2014/main" val="20008"/>
                    </a:ext>
                  </a:extLst>
                </a:gridCol>
                <a:gridCol w="401320">
                  <a:extLst>
                    <a:ext uri="{9D8B030D-6E8A-4147-A177-3AD203B41FA5}">
                      <a16:colId xmlns:a16="http://schemas.microsoft.com/office/drawing/2014/main" val="20009"/>
                    </a:ext>
                  </a:extLst>
                </a:gridCol>
                <a:gridCol w="401320">
                  <a:extLst>
                    <a:ext uri="{9D8B030D-6E8A-4147-A177-3AD203B41FA5}">
                      <a16:colId xmlns:a16="http://schemas.microsoft.com/office/drawing/2014/main" val="20010"/>
                    </a:ext>
                  </a:extLst>
                </a:gridCol>
                <a:gridCol w="401320">
                  <a:extLst>
                    <a:ext uri="{9D8B030D-6E8A-4147-A177-3AD203B41FA5}">
                      <a16:colId xmlns:a16="http://schemas.microsoft.com/office/drawing/2014/main" val="20011"/>
                    </a:ext>
                  </a:extLst>
                </a:gridCol>
                <a:gridCol w="401320">
                  <a:extLst>
                    <a:ext uri="{9D8B030D-6E8A-4147-A177-3AD203B41FA5}">
                      <a16:colId xmlns:a16="http://schemas.microsoft.com/office/drawing/2014/main" val="20012"/>
                    </a:ext>
                  </a:extLst>
                </a:gridCol>
                <a:gridCol w="415289">
                  <a:extLst>
                    <a:ext uri="{9D8B030D-6E8A-4147-A177-3AD203B41FA5}">
                      <a16:colId xmlns:a16="http://schemas.microsoft.com/office/drawing/2014/main" val="20013"/>
                    </a:ext>
                  </a:extLst>
                </a:gridCol>
              </a:tblGrid>
              <a:tr h="401955">
                <a:tc>
                  <a:txBody>
                    <a:bodyPr/>
                    <a:lstStyle/>
                    <a:p>
                      <a:pPr marL="88265">
                        <a:lnSpc>
                          <a:spcPct val="100000"/>
                        </a:lnSpc>
                        <a:spcBef>
                          <a:spcPts val="150"/>
                        </a:spcBef>
                      </a:pPr>
                      <a:r>
                        <a:rPr sz="1750" spc="-25" dirty="0">
                          <a:latin typeface="Times New Roman"/>
                          <a:cs typeface="Times New Roman"/>
                        </a:rPr>
                        <a:t>e</a:t>
                      </a:r>
                      <a:r>
                        <a:rPr sz="1725" spc="-37" baseline="-12077" dirty="0">
                          <a:latin typeface="Times New Roman"/>
                          <a:cs typeface="Times New Roman"/>
                        </a:rPr>
                        <a:t>0</a:t>
                      </a:r>
                      <a:endParaRPr sz="1725" baseline="-12077">
                        <a:latin typeface="Times New Roman"/>
                        <a:cs typeface="Times New Roman"/>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1594">
                        <a:lnSpc>
                          <a:spcPct val="100000"/>
                        </a:lnSpc>
                        <a:spcBef>
                          <a:spcPts val="150"/>
                        </a:spcBef>
                      </a:pPr>
                      <a:r>
                        <a:rPr sz="1750" spc="-25" dirty="0">
                          <a:latin typeface="Times New Roman"/>
                          <a:cs typeface="Times New Roman"/>
                        </a:rPr>
                        <a:t>e</a:t>
                      </a:r>
                      <a:r>
                        <a:rPr sz="1725" spc="-37" baseline="-12077" dirty="0">
                          <a:latin typeface="Times New Roman"/>
                          <a:cs typeface="Times New Roman"/>
                        </a:rPr>
                        <a:t>1</a:t>
                      </a:r>
                      <a:endParaRPr sz="1725" baseline="-12077">
                        <a:latin typeface="Times New Roman"/>
                        <a:cs typeface="Times New Roman"/>
                      </a:endParaRPr>
                    </a:p>
                  </a:txBody>
                  <a:tcPr marL="0" marR="0" marT="190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295">
                        <a:lnSpc>
                          <a:spcPct val="100000"/>
                        </a:lnSpc>
                        <a:spcBef>
                          <a:spcPts val="254"/>
                        </a:spcBef>
                      </a:pPr>
                      <a:r>
                        <a:rPr sz="1750" dirty="0">
                          <a:latin typeface="Times New Roman"/>
                          <a:cs typeface="Times New Roman"/>
                        </a:rPr>
                        <a:t>…</a:t>
                      </a:r>
                      <a:endParaRPr sz="1750">
                        <a:latin typeface="Times New Roman"/>
                        <a:cs typeface="Times New Roman"/>
                      </a:endParaRPr>
                    </a:p>
                  </a:txBody>
                  <a:tcPr marL="0" marR="0" marT="3238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4925">
                        <a:lnSpc>
                          <a:spcPct val="100000"/>
                        </a:lnSpc>
                        <a:spcBef>
                          <a:spcPts val="740"/>
                        </a:spcBef>
                      </a:pPr>
                      <a:r>
                        <a:rPr sz="2625" spc="-15" baseline="9523" dirty="0">
                          <a:latin typeface="Times New Roman"/>
                          <a:cs typeface="Times New Roman"/>
                        </a:rPr>
                        <a:t>e</a:t>
                      </a:r>
                      <a:r>
                        <a:rPr sz="1150" spc="-10" dirty="0">
                          <a:latin typeface="Times New Roman"/>
                          <a:cs typeface="Times New Roman"/>
                        </a:rPr>
                        <a:t>i-</a:t>
                      </a:r>
                      <a:r>
                        <a:rPr sz="1150" spc="-60" dirty="0">
                          <a:latin typeface="Times New Roman"/>
                          <a:cs typeface="Times New Roman"/>
                        </a:rPr>
                        <a:t>1</a:t>
                      </a:r>
                      <a:endParaRPr sz="1150">
                        <a:latin typeface="Times New Roman"/>
                        <a:cs typeface="Times New Roman"/>
                      </a:endParaRPr>
                    </a:p>
                  </a:txBody>
                  <a:tcPr marL="0" marR="0" marT="939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8265">
                        <a:lnSpc>
                          <a:spcPct val="100000"/>
                        </a:lnSpc>
                        <a:spcBef>
                          <a:spcPts val="360"/>
                        </a:spcBef>
                      </a:pPr>
                      <a:r>
                        <a:rPr sz="1750" dirty="0">
                          <a:latin typeface="Times New Roman"/>
                          <a:cs typeface="Times New Roman"/>
                        </a:rPr>
                        <a:t>e</a:t>
                      </a:r>
                      <a:endParaRPr sz="1750">
                        <a:latin typeface="Times New Roman"/>
                        <a:cs typeface="Times New Roman"/>
                      </a:endParaRPr>
                    </a:p>
                  </a:txBody>
                  <a:tcPr marL="0" marR="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61594">
                        <a:lnSpc>
                          <a:spcPct val="100000"/>
                        </a:lnSpc>
                        <a:spcBef>
                          <a:spcPts val="459"/>
                        </a:spcBef>
                      </a:pPr>
                      <a:r>
                        <a:rPr sz="1750" spc="-25" dirty="0">
                          <a:latin typeface="Times New Roman"/>
                          <a:cs typeface="Times New Roman"/>
                        </a:rPr>
                        <a:t>e</a:t>
                      </a:r>
                      <a:r>
                        <a:rPr sz="1725" spc="-37" baseline="-14492" dirty="0">
                          <a:latin typeface="Times New Roman"/>
                          <a:cs typeface="Times New Roman"/>
                        </a:rPr>
                        <a:t>i</a:t>
                      </a:r>
                      <a:endParaRPr sz="1725" baseline="-14492">
                        <a:latin typeface="Times New Roman"/>
                        <a:cs typeface="Times New Roman"/>
                      </a:endParaRPr>
                    </a:p>
                  </a:txBody>
                  <a:tcPr marL="0" marR="0" marT="5841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7625">
                        <a:lnSpc>
                          <a:spcPct val="100000"/>
                        </a:lnSpc>
                        <a:spcBef>
                          <a:spcPts val="740"/>
                        </a:spcBef>
                      </a:pPr>
                      <a:r>
                        <a:rPr sz="2625" spc="-30" baseline="9523" dirty="0">
                          <a:latin typeface="Times New Roman"/>
                          <a:cs typeface="Times New Roman"/>
                        </a:rPr>
                        <a:t>e</a:t>
                      </a:r>
                      <a:r>
                        <a:rPr sz="1150" spc="-20" dirty="0">
                          <a:latin typeface="Times New Roman"/>
                          <a:cs typeface="Times New Roman"/>
                        </a:rPr>
                        <a:t>i+1</a:t>
                      </a:r>
                      <a:endParaRPr sz="1150">
                        <a:latin typeface="Times New Roman"/>
                        <a:cs typeface="Times New Roman"/>
                      </a:endParaRPr>
                    </a:p>
                  </a:txBody>
                  <a:tcPr marL="0" marR="0" marT="939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68275">
                        <a:lnSpc>
                          <a:spcPct val="100000"/>
                        </a:lnSpc>
                        <a:spcBef>
                          <a:spcPts val="254"/>
                        </a:spcBef>
                      </a:pPr>
                      <a:r>
                        <a:rPr sz="1750" dirty="0">
                          <a:latin typeface="Times New Roman"/>
                          <a:cs typeface="Times New Roman"/>
                        </a:rPr>
                        <a:t>…</a:t>
                      </a:r>
                      <a:endParaRPr sz="1750">
                        <a:latin typeface="Times New Roman"/>
                        <a:cs typeface="Times New Roman"/>
                      </a:endParaRPr>
                    </a:p>
                  </a:txBody>
                  <a:tcPr marL="0" marR="0" marT="32384"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0955">
                        <a:lnSpc>
                          <a:spcPct val="100000"/>
                        </a:lnSpc>
                        <a:spcBef>
                          <a:spcPts val="630"/>
                        </a:spcBef>
                      </a:pPr>
                      <a:r>
                        <a:rPr sz="2625" spc="-30" baseline="7936" dirty="0">
                          <a:latin typeface="Times New Roman"/>
                          <a:cs typeface="Times New Roman"/>
                        </a:rPr>
                        <a:t>e</a:t>
                      </a:r>
                      <a:r>
                        <a:rPr sz="1150" spc="-20" dirty="0">
                          <a:latin typeface="Times New Roman"/>
                          <a:cs typeface="Times New Roman"/>
                        </a:rPr>
                        <a:t>k-</a:t>
                      </a:r>
                      <a:r>
                        <a:rPr sz="1150" spc="-50" dirty="0">
                          <a:latin typeface="Times New Roman"/>
                          <a:cs typeface="Times New Roman"/>
                        </a:rPr>
                        <a:t>1</a:t>
                      </a:r>
                      <a:endParaRPr sz="1150">
                        <a:latin typeface="Times New Roman"/>
                        <a:cs typeface="Times New Roman"/>
                      </a:endParaRPr>
                    </a:p>
                  </a:txBody>
                  <a:tcPr marL="0" marR="0" marT="8001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930">
                        <a:lnSpc>
                          <a:spcPct val="100000"/>
                        </a:lnSpc>
                        <a:spcBef>
                          <a:spcPts val="360"/>
                        </a:spcBef>
                      </a:pPr>
                      <a:r>
                        <a:rPr sz="1750" spc="-25" dirty="0">
                          <a:latin typeface="Times New Roman"/>
                          <a:cs typeface="Times New Roman"/>
                        </a:rPr>
                        <a:t>e</a:t>
                      </a:r>
                      <a:r>
                        <a:rPr sz="1725" spc="-37" baseline="-12077" dirty="0">
                          <a:latin typeface="Times New Roman"/>
                          <a:cs typeface="Times New Roman"/>
                        </a:rPr>
                        <a:t>k</a:t>
                      </a:r>
                      <a:endParaRPr sz="1725" baseline="-12077">
                        <a:latin typeface="Times New Roman"/>
                        <a:cs typeface="Times New Roman"/>
                      </a:endParaRPr>
                    </a:p>
                  </a:txBody>
                  <a:tcPr marL="0" marR="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34" name="object 34"/>
          <p:cNvSpPr txBox="1"/>
          <p:nvPr/>
        </p:nvSpPr>
        <p:spPr>
          <a:xfrm>
            <a:off x="3896367" y="4630875"/>
            <a:ext cx="538480" cy="292735"/>
          </a:xfrm>
          <a:prstGeom prst="rect">
            <a:avLst/>
          </a:prstGeom>
        </p:spPr>
        <p:txBody>
          <a:bodyPr vert="horz" wrap="square" lIns="0" tIns="12700" rIns="0" bIns="0" rtlCol="0">
            <a:spAutoFit/>
          </a:bodyPr>
          <a:lstStyle/>
          <a:p>
            <a:pPr marL="12700">
              <a:spcBef>
                <a:spcPts val="100"/>
              </a:spcBef>
              <a:tabLst>
                <a:tab pos="414020" algn="l"/>
              </a:tabLst>
            </a:pPr>
            <a:r>
              <a:rPr sz="1750" spc="-50" dirty="0">
                <a:latin typeface="Times New Roman"/>
                <a:cs typeface="Times New Roman"/>
              </a:rPr>
              <a:t>0</a:t>
            </a:r>
            <a:r>
              <a:rPr sz="1750"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35" name="object 35"/>
          <p:cNvSpPr txBox="1"/>
          <p:nvPr/>
        </p:nvSpPr>
        <p:spPr>
          <a:xfrm>
            <a:off x="4643121" y="4528767"/>
            <a:ext cx="24828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a:t>
            </a:r>
            <a:endParaRPr sz="1750">
              <a:latin typeface="Times New Roman"/>
              <a:cs typeface="Times New Roman"/>
            </a:endParaRPr>
          </a:p>
        </p:txBody>
      </p:sp>
      <p:sp>
        <p:nvSpPr>
          <p:cNvPr id="36" name="object 36"/>
          <p:cNvSpPr txBox="1"/>
          <p:nvPr/>
        </p:nvSpPr>
        <p:spPr>
          <a:xfrm>
            <a:off x="1738375" y="4617158"/>
            <a:ext cx="1865630" cy="1070610"/>
          </a:xfrm>
          <a:prstGeom prst="rect">
            <a:avLst/>
          </a:prstGeom>
        </p:spPr>
        <p:txBody>
          <a:bodyPr vert="horz" wrap="square" lIns="0" tIns="12700" rIns="0" bIns="0" rtlCol="0">
            <a:spAutoFit/>
          </a:bodyPr>
          <a:lstStyle/>
          <a:p>
            <a:pPr marL="12700">
              <a:lnSpc>
                <a:spcPts val="2065"/>
              </a:lnSpc>
              <a:spcBef>
                <a:spcPts val="100"/>
              </a:spcBef>
            </a:pPr>
            <a:r>
              <a:rPr sz="1750" dirty="0">
                <a:latin typeface="Times New Roman"/>
                <a:cs typeface="Times New Roman"/>
              </a:rPr>
              <a:t>After</a:t>
            </a:r>
            <a:r>
              <a:rPr sz="1750" spc="-10" dirty="0">
                <a:latin typeface="Times New Roman"/>
                <a:cs typeface="Times New Roman"/>
              </a:rPr>
              <a:t> inserting</a:t>
            </a:r>
            <a:endParaRPr sz="1750">
              <a:latin typeface="Times New Roman"/>
              <a:cs typeface="Times New Roman"/>
            </a:endParaRPr>
          </a:p>
          <a:p>
            <a:pPr marL="12700" marR="5080">
              <a:lnSpc>
                <a:spcPct val="97600"/>
              </a:lnSpc>
              <a:spcBef>
                <a:spcPts val="15"/>
              </a:spcBef>
            </a:pPr>
            <a:r>
              <a:rPr sz="1750" dirty="0">
                <a:latin typeface="Times New Roman"/>
                <a:cs typeface="Times New Roman"/>
              </a:rPr>
              <a:t>e</a:t>
            </a:r>
            <a:r>
              <a:rPr sz="1750" spc="5" dirty="0">
                <a:latin typeface="Times New Roman"/>
                <a:cs typeface="Times New Roman"/>
              </a:rPr>
              <a:t> </a:t>
            </a:r>
            <a:r>
              <a:rPr sz="1750" dirty="0">
                <a:latin typeface="Times New Roman"/>
                <a:cs typeface="Times New Roman"/>
              </a:rPr>
              <a:t>at</a:t>
            </a:r>
            <a:r>
              <a:rPr sz="1750" spc="5" dirty="0">
                <a:latin typeface="Times New Roman"/>
                <a:cs typeface="Times New Roman"/>
              </a:rPr>
              <a:t> </a:t>
            </a:r>
            <a:r>
              <a:rPr sz="1750" dirty="0">
                <a:latin typeface="Times New Roman"/>
                <a:cs typeface="Times New Roman"/>
              </a:rPr>
              <a:t>insertion</a:t>
            </a:r>
            <a:r>
              <a:rPr sz="1750" spc="-10" dirty="0">
                <a:latin typeface="Times New Roman"/>
                <a:cs typeface="Times New Roman"/>
              </a:rPr>
              <a:t> </a:t>
            </a:r>
            <a:r>
              <a:rPr sz="1750" dirty="0">
                <a:latin typeface="Times New Roman"/>
                <a:cs typeface="Times New Roman"/>
              </a:rPr>
              <a:t>point</a:t>
            </a:r>
            <a:r>
              <a:rPr sz="1750" spc="5" dirty="0">
                <a:latin typeface="Times New Roman"/>
                <a:cs typeface="Times New Roman"/>
              </a:rPr>
              <a:t> </a:t>
            </a:r>
            <a:r>
              <a:rPr sz="1750" spc="-25" dirty="0">
                <a:latin typeface="Times New Roman"/>
                <a:cs typeface="Times New Roman"/>
              </a:rPr>
              <a:t>i, </a:t>
            </a:r>
            <a:r>
              <a:rPr sz="1750" dirty="0">
                <a:latin typeface="Times New Roman"/>
                <a:cs typeface="Times New Roman"/>
              </a:rPr>
              <a:t>list</a:t>
            </a:r>
            <a:r>
              <a:rPr sz="1750" spc="-15" dirty="0">
                <a:latin typeface="Times New Roman"/>
                <a:cs typeface="Times New Roman"/>
              </a:rPr>
              <a:t> </a:t>
            </a:r>
            <a:r>
              <a:rPr sz="1750" dirty="0">
                <a:latin typeface="Times New Roman"/>
                <a:cs typeface="Times New Roman"/>
              </a:rPr>
              <a:t>size</a:t>
            </a:r>
            <a:r>
              <a:rPr sz="1750" spc="-10" dirty="0">
                <a:latin typeface="Times New Roman"/>
                <a:cs typeface="Times New Roman"/>
              </a:rPr>
              <a:t> </a:t>
            </a:r>
            <a:r>
              <a:rPr sz="1750" spc="-25" dirty="0">
                <a:latin typeface="Times New Roman"/>
                <a:cs typeface="Times New Roman"/>
              </a:rPr>
              <a:t>is </a:t>
            </a:r>
            <a:r>
              <a:rPr sz="1750" dirty="0">
                <a:latin typeface="Times New Roman"/>
                <a:cs typeface="Times New Roman"/>
              </a:rPr>
              <a:t>incremented</a:t>
            </a:r>
            <a:r>
              <a:rPr sz="1750" spc="5" dirty="0">
                <a:latin typeface="Times New Roman"/>
                <a:cs typeface="Times New Roman"/>
              </a:rPr>
              <a:t> </a:t>
            </a:r>
            <a:r>
              <a:rPr sz="1750" dirty="0">
                <a:latin typeface="Times New Roman"/>
                <a:cs typeface="Times New Roman"/>
              </a:rPr>
              <a:t>by</a:t>
            </a:r>
            <a:r>
              <a:rPr sz="1750" spc="-25"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37" name="object 37"/>
          <p:cNvSpPr txBox="1"/>
          <p:nvPr/>
        </p:nvSpPr>
        <p:spPr>
          <a:xfrm>
            <a:off x="6771386" y="4595823"/>
            <a:ext cx="24828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a:t>
            </a:r>
            <a:endParaRPr sz="1750">
              <a:latin typeface="Times New Roman"/>
              <a:cs typeface="Times New Roman"/>
            </a:endParaRPr>
          </a:p>
        </p:txBody>
      </p:sp>
      <p:sp>
        <p:nvSpPr>
          <p:cNvPr id="38" name="object 38"/>
          <p:cNvSpPr txBox="1"/>
          <p:nvPr/>
        </p:nvSpPr>
        <p:spPr>
          <a:xfrm>
            <a:off x="5488940" y="4630875"/>
            <a:ext cx="1101090" cy="292735"/>
          </a:xfrm>
          <a:prstGeom prst="rect">
            <a:avLst/>
          </a:prstGeom>
        </p:spPr>
        <p:txBody>
          <a:bodyPr vert="horz" wrap="square" lIns="0" tIns="12700" rIns="0" bIns="0" rtlCol="0">
            <a:spAutoFit/>
          </a:bodyPr>
          <a:lstStyle/>
          <a:p>
            <a:pPr marL="12700">
              <a:spcBef>
                <a:spcPts val="100"/>
              </a:spcBef>
              <a:tabLst>
                <a:tab pos="360680" algn="l"/>
                <a:tab pos="788670" algn="l"/>
              </a:tabLst>
            </a:pPr>
            <a:r>
              <a:rPr sz="1750" spc="-50" dirty="0">
                <a:latin typeface="Times New Roman"/>
                <a:cs typeface="Times New Roman"/>
              </a:rPr>
              <a:t>i</a:t>
            </a:r>
            <a:r>
              <a:rPr sz="1750" dirty="0">
                <a:latin typeface="Times New Roman"/>
                <a:cs typeface="Times New Roman"/>
              </a:rPr>
              <a:t>	</a:t>
            </a:r>
            <a:r>
              <a:rPr sz="1750" spc="-25" dirty="0">
                <a:latin typeface="Times New Roman"/>
                <a:cs typeface="Times New Roman"/>
              </a:rPr>
              <a:t>i+1</a:t>
            </a:r>
            <a:r>
              <a:rPr sz="1750" dirty="0">
                <a:latin typeface="Times New Roman"/>
                <a:cs typeface="Times New Roman"/>
              </a:rPr>
              <a:t>	</a:t>
            </a:r>
            <a:r>
              <a:rPr sz="1750" spc="-25" dirty="0">
                <a:latin typeface="Times New Roman"/>
                <a:cs typeface="Times New Roman"/>
              </a:rPr>
              <a:t>i+2</a:t>
            </a:r>
            <a:endParaRPr sz="1750">
              <a:latin typeface="Times New Roman"/>
              <a:cs typeface="Times New Roman"/>
            </a:endParaRPr>
          </a:p>
        </p:txBody>
      </p:sp>
      <p:grpSp>
        <p:nvGrpSpPr>
          <p:cNvPr id="39" name="object 39"/>
          <p:cNvGrpSpPr/>
          <p:nvPr/>
        </p:nvGrpSpPr>
        <p:grpSpPr>
          <a:xfrm>
            <a:off x="8869267" y="5419528"/>
            <a:ext cx="1408430" cy="640080"/>
            <a:chOff x="7345267" y="5419528"/>
            <a:chExt cx="1408430" cy="640080"/>
          </a:xfrm>
        </p:grpSpPr>
        <p:sp>
          <p:nvSpPr>
            <p:cNvPr id="40" name="object 40"/>
            <p:cNvSpPr/>
            <p:nvPr/>
          </p:nvSpPr>
          <p:spPr>
            <a:xfrm>
              <a:off x="8036051" y="5420867"/>
              <a:ext cx="134620" cy="413384"/>
            </a:xfrm>
            <a:custGeom>
              <a:avLst/>
              <a:gdLst/>
              <a:ahLst/>
              <a:cxnLst/>
              <a:rect l="l" t="t" r="r" b="b"/>
              <a:pathLst>
                <a:path w="134620" h="413385">
                  <a:moveTo>
                    <a:pt x="134112" y="134111"/>
                  </a:moveTo>
                  <a:lnTo>
                    <a:pt x="67056" y="0"/>
                  </a:lnTo>
                  <a:lnTo>
                    <a:pt x="0" y="134111"/>
                  </a:lnTo>
                  <a:lnTo>
                    <a:pt x="53340" y="97743"/>
                  </a:lnTo>
                  <a:lnTo>
                    <a:pt x="53340" y="88391"/>
                  </a:lnTo>
                  <a:lnTo>
                    <a:pt x="56388" y="83057"/>
                  </a:lnTo>
                  <a:lnTo>
                    <a:pt x="61722" y="77723"/>
                  </a:lnTo>
                  <a:lnTo>
                    <a:pt x="69342" y="77723"/>
                  </a:lnTo>
                  <a:lnTo>
                    <a:pt x="74676" y="80771"/>
                  </a:lnTo>
                  <a:lnTo>
                    <a:pt x="74676" y="83057"/>
                  </a:lnTo>
                  <a:lnTo>
                    <a:pt x="77724" y="88391"/>
                  </a:lnTo>
                  <a:lnTo>
                    <a:pt x="77724" y="95665"/>
                  </a:lnTo>
                  <a:lnTo>
                    <a:pt x="134112" y="134111"/>
                  </a:lnTo>
                  <a:close/>
                </a:path>
                <a:path w="134620" h="413385">
                  <a:moveTo>
                    <a:pt x="77724" y="95665"/>
                  </a:moveTo>
                  <a:lnTo>
                    <a:pt x="77724" y="88391"/>
                  </a:lnTo>
                  <a:lnTo>
                    <a:pt x="74676" y="83057"/>
                  </a:lnTo>
                  <a:lnTo>
                    <a:pt x="74676" y="80771"/>
                  </a:lnTo>
                  <a:lnTo>
                    <a:pt x="69342" y="77723"/>
                  </a:lnTo>
                  <a:lnTo>
                    <a:pt x="61722" y="77723"/>
                  </a:lnTo>
                  <a:lnTo>
                    <a:pt x="56388" y="83057"/>
                  </a:lnTo>
                  <a:lnTo>
                    <a:pt x="53340" y="88391"/>
                  </a:lnTo>
                  <a:lnTo>
                    <a:pt x="53340" y="97743"/>
                  </a:lnTo>
                  <a:lnTo>
                    <a:pt x="67056" y="88391"/>
                  </a:lnTo>
                  <a:lnTo>
                    <a:pt x="77724" y="95665"/>
                  </a:lnTo>
                  <a:close/>
                </a:path>
                <a:path w="134620" h="413385">
                  <a:moveTo>
                    <a:pt x="77724" y="402335"/>
                  </a:moveTo>
                  <a:lnTo>
                    <a:pt x="77724" y="95665"/>
                  </a:lnTo>
                  <a:lnTo>
                    <a:pt x="67056" y="88391"/>
                  </a:lnTo>
                  <a:lnTo>
                    <a:pt x="53340" y="97743"/>
                  </a:lnTo>
                  <a:lnTo>
                    <a:pt x="53340" y="402335"/>
                  </a:lnTo>
                  <a:lnTo>
                    <a:pt x="56388" y="405383"/>
                  </a:lnTo>
                  <a:lnTo>
                    <a:pt x="58674" y="410717"/>
                  </a:lnTo>
                  <a:lnTo>
                    <a:pt x="61722" y="410717"/>
                  </a:lnTo>
                  <a:lnTo>
                    <a:pt x="67056" y="413003"/>
                  </a:lnTo>
                  <a:lnTo>
                    <a:pt x="69342" y="410717"/>
                  </a:lnTo>
                  <a:lnTo>
                    <a:pt x="74676" y="410717"/>
                  </a:lnTo>
                  <a:lnTo>
                    <a:pt x="74676" y="405383"/>
                  </a:lnTo>
                  <a:lnTo>
                    <a:pt x="77724" y="402335"/>
                  </a:lnTo>
                  <a:close/>
                </a:path>
              </a:pathLst>
            </a:custGeom>
            <a:solidFill>
              <a:srgbClr val="000000"/>
            </a:solidFill>
          </p:spPr>
          <p:txBody>
            <a:bodyPr wrap="square" lIns="0" tIns="0" rIns="0" bIns="0" rtlCol="0"/>
            <a:lstStyle/>
            <a:p>
              <a:endParaRPr/>
            </a:p>
          </p:txBody>
        </p:sp>
        <p:sp>
          <p:nvSpPr>
            <p:cNvPr id="41" name="object 41"/>
            <p:cNvSpPr/>
            <p:nvPr/>
          </p:nvSpPr>
          <p:spPr>
            <a:xfrm>
              <a:off x="8036051" y="5420867"/>
              <a:ext cx="134620" cy="413384"/>
            </a:xfrm>
            <a:custGeom>
              <a:avLst/>
              <a:gdLst/>
              <a:ahLst/>
              <a:cxnLst/>
              <a:rect l="l" t="t" r="r" b="b"/>
              <a:pathLst>
                <a:path w="134620" h="413385">
                  <a:moveTo>
                    <a:pt x="77724" y="88391"/>
                  </a:moveTo>
                  <a:lnTo>
                    <a:pt x="77724" y="402335"/>
                  </a:lnTo>
                  <a:lnTo>
                    <a:pt x="74676" y="405383"/>
                  </a:lnTo>
                  <a:lnTo>
                    <a:pt x="74676" y="410717"/>
                  </a:lnTo>
                  <a:lnTo>
                    <a:pt x="69342" y="410717"/>
                  </a:lnTo>
                  <a:lnTo>
                    <a:pt x="67056" y="413003"/>
                  </a:lnTo>
                  <a:lnTo>
                    <a:pt x="61722" y="410717"/>
                  </a:lnTo>
                  <a:lnTo>
                    <a:pt x="58674" y="410717"/>
                  </a:lnTo>
                  <a:lnTo>
                    <a:pt x="56388" y="405383"/>
                  </a:lnTo>
                  <a:lnTo>
                    <a:pt x="53340" y="402335"/>
                  </a:lnTo>
                  <a:lnTo>
                    <a:pt x="53340" y="88391"/>
                  </a:lnTo>
                  <a:lnTo>
                    <a:pt x="56388" y="83057"/>
                  </a:lnTo>
                  <a:lnTo>
                    <a:pt x="61722" y="77723"/>
                  </a:lnTo>
                  <a:lnTo>
                    <a:pt x="69342" y="77723"/>
                  </a:lnTo>
                  <a:lnTo>
                    <a:pt x="74676" y="80771"/>
                  </a:lnTo>
                  <a:lnTo>
                    <a:pt x="74676" y="83057"/>
                  </a:lnTo>
                  <a:lnTo>
                    <a:pt x="77724" y="88391"/>
                  </a:lnTo>
                  <a:close/>
                </a:path>
                <a:path w="134620" h="413385">
                  <a:moveTo>
                    <a:pt x="67056" y="88391"/>
                  </a:moveTo>
                  <a:lnTo>
                    <a:pt x="0" y="134111"/>
                  </a:lnTo>
                  <a:lnTo>
                    <a:pt x="67056" y="0"/>
                  </a:lnTo>
                  <a:lnTo>
                    <a:pt x="134112" y="134111"/>
                  </a:lnTo>
                  <a:lnTo>
                    <a:pt x="67056" y="88391"/>
                  </a:lnTo>
                  <a:close/>
                </a:path>
              </a:pathLst>
            </a:custGeom>
            <a:ln w="3175">
              <a:solidFill>
                <a:srgbClr val="000000"/>
              </a:solidFill>
            </a:ln>
          </p:spPr>
          <p:txBody>
            <a:bodyPr wrap="square" lIns="0" tIns="0" rIns="0" bIns="0" rtlCol="0"/>
            <a:lstStyle/>
            <a:p>
              <a:endParaRPr/>
            </a:p>
          </p:txBody>
        </p:sp>
        <p:sp>
          <p:nvSpPr>
            <p:cNvPr id="42" name="object 42"/>
            <p:cNvSpPr/>
            <p:nvPr/>
          </p:nvSpPr>
          <p:spPr>
            <a:xfrm>
              <a:off x="7353299" y="5769863"/>
              <a:ext cx="1392555" cy="281305"/>
            </a:xfrm>
            <a:custGeom>
              <a:avLst/>
              <a:gdLst/>
              <a:ahLst/>
              <a:cxnLst/>
              <a:rect l="l" t="t" r="r" b="b"/>
              <a:pathLst>
                <a:path w="1392554" h="281304">
                  <a:moveTo>
                    <a:pt x="1392174" y="281178"/>
                  </a:moveTo>
                  <a:lnTo>
                    <a:pt x="1392174" y="0"/>
                  </a:lnTo>
                  <a:lnTo>
                    <a:pt x="0" y="0"/>
                  </a:lnTo>
                  <a:lnTo>
                    <a:pt x="0" y="281178"/>
                  </a:lnTo>
                  <a:lnTo>
                    <a:pt x="1392174" y="281178"/>
                  </a:lnTo>
                  <a:close/>
                </a:path>
              </a:pathLst>
            </a:custGeom>
            <a:solidFill>
              <a:srgbClr val="FFFFFF"/>
            </a:solidFill>
          </p:spPr>
          <p:txBody>
            <a:bodyPr wrap="square" lIns="0" tIns="0" rIns="0" bIns="0" rtlCol="0"/>
            <a:lstStyle/>
            <a:p>
              <a:endParaRPr/>
            </a:p>
          </p:txBody>
        </p:sp>
        <p:sp>
          <p:nvSpPr>
            <p:cNvPr id="43" name="object 43"/>
            <p:cNvSpPr/>
            <p:nvPr/>
          </p:nvSpPr>
          <p:spPr>
            <a:xfrm>
              <a:off x="7353299" y="5769863"/>
              <a:ext cx="1392555" cy="281305"/>
            </a:xfrm>
            <a:custGeom>
              <a:avLst/>
              <a:gdLst/>
              <a:ahLst/>
              <a:cxnLst/>
              <a:rect l="l" t="t" r="r" b="b"/>
              <a:pathLst>
                <a:path w="1392554" h="281304">
                  <a:moveTo>
                    <a:pt x="0" y="0"/>
                  </a:moveTo>
                  <a:lnTo>
                    <a:pt x="0" y="281178"/>
                  </a:lnTo>
                  <a:lnTo>
                    <a:pt x="1392174" y="281178"/>
                  </a:lnTo>
                  <a:lnTo>
                    <a:pt x="1392174" y="0"/>
                  </a:lnTo>
                  <a:lnTo>
                    <a:pt x="0" y="0"/>
                  </a:lnTo>
                  <a:close/>
                </a:path>
              </a:pathLst>
            </a:custGeom>
            <a:ln w="16065">
              <a:solidFill>
                <a:srgbClr val="FFFFFF"/>
              </a:solidFill>
            </a:ln>
          </p:spPr>
          <p:txBody>
            <a:bodyPr wrap="square" lIns="0" tIns="0" rIns="0" bIns="0" rtlCol="0"/>
            <a:lstStyle/>
            <a:p>
              <a:endParaRPr/>
            </a:p>
          </p:txBody>
        </p:sp>
      </p:grpSp>
      <p:grpSp>
        <p:nvGrpSpPr>
          <p:cNvPr id="44" name="object 44"/>
          <p:cNvGrpSpPr/>
          <p:nvPr/>
        </p:nvGrpSpPr>
        <p:grpSpPr>
          <a:xfrm>
            <a:off x="8186516" y="4983829"/>
            <a:ext cx="1636395" cy="432434"/>
            <a:chOff x="6662515" y="4983829"/>
            <a:chExt cx="1636395" cy="432434"/>
          </a:xfrm>
        </p:grpSpPr>
        <p:sp>
          <p:nvSpPr>
            <p:cNvPr id="45" name="object 45"/>
            <p:cNvSpPr/>
            <p:nvPr/>
          </p:nvSpPr>
          <p:spPr>
            <a:xfrm>
              <a:off x="6670547" y="5005578"/>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46" name="object 46"/>
            <p:cNvSpPr/>
            <p:nvPr/>
          </p:nvSpPr>
          <p:spPr>
            <a:xfrm>
              <a:off x="7085837" y="4991862"/>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47" name="object 47"/>
            <p:cNvSpPr/>
            <p:nvPr/>
          </p:nvSpPr>
          <p:spPr>
            <a:xfrm>
              <a:off x="7487411" y="4991862"/>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48" name="object 48"/>
            <p:cNvSpPr/>
            <p:nvPr/>
          </p:nvSpPr>
          <p:spPr>
            <a:xfrm>
              <a:off x="7888985" y="4991862"/>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grpSp>
      <p:sp>
        <p:nvSpPr>
          <p:cNvPr id="49" name="object 49"/>
          <p:cNvSpPr txBox="1"/>
          <p:nvPr/>
        </p:nvSpPr>
        <p:spPr>
          <a:xfrm>
            <a:off x="8872982" y="5748728"/>
            <a:ext cx="1250315"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data.length</a:t>
            </a:r>
            <a:r>
              <a:rPr sz="1750" spc="-20" dirty="0">
                <a:latin typeface="Times New Roman"/>
                <a:cs typeface="Times New Roman"/>
              </a:rPr>
              <a:t> </a:t>
            </a:r>
            <a:r>
              <a:rPr sz="1750" spc="-15" dirty="0">
                <a:latin typeface="Times New Roman"/>
                <a:cs typeface="Times New Roman"/>
              </a:rPr>
              <a:t>-</a:t>
            </a:r>
            <a:r>
              <a:rPr sz="1750" spc="-50" dirty="0">
                <a:latin typeface="Times New Roman"/>
                <a:cs typeface="Times New Roman"/>
              </a:rPr>
              <a:t>1</a:t>
            </a:r>
            <a:endParaRPr sz="1750">
              <a:latin typeface="Times New Roman"/>
              <a:cs typeface="Times New Roman"/>
            </a:endParaRPr>
          </a:p>
        </p:txBody>
      </p:sp>
      <p:grpSp>
        <p:nvGrpSpPr>
          <p:cNvPr id="50" name="object 50"/>
          <p:cNvGrpSpPr/>
          <p:nvPr/>
        </p:nvGrpSpPr>
        <p:grpSpPr>
          <a:xfrm>
            <a:off x="4813903" y="5433244"/>
            <a:ext cx="1408430" cy="640080"/>
            <a:chOff x="3289903" y="5433244"/>
            <a:chExt cx="1408430" cy="640080"/>
          </a:xfrm>
        </p:grpSpPr>
        <p:sp>
          <p:nvSpPr>
            <p:cNvPr id="51" name="object 51"/>
            <p:cNvSpPr/>
            <p:nvPr/>
          </p:nvSpPr>
          <p:spPr>
            <a:xfrm>
              <a:off x="3980687" y="5434584"/>
              <a:ext cx="133350" cy="413384"/>
            </a:xfrm>
            <a:custGeom>
              <a:avLst/>
              <a:gdLst/>
              <a:ahLst/>
              <a:cxnLst/>
              <a:rect l="l" t="t" r="r" b="b"/>
              <a:pathLst>
                <a:path w="133350" h="413385">
                  <a:moveTo>
                    <a:pt x="133350" y="134112"/>
                  </a:moveTo>
                  <a:lnTo>
                    <a:pt x="66294" y="0"/>
                  </a:lnTo>
                  <a:lnTo>
                    <a:pt x="0" y="134112"/>
                  </a:lnTo>
                  <a:lnTo>
                    <a:pt x="53340" y="97325"/>
                  </a:lnTo>
                  <a:lnTo>
                    <a:pt x="53340" y="88392"/>
                  </a:lnTo>
                  <a:lnTo>
                    <a:pt x="55626" y="83058"/>
                  </a:lnTo>
                  <a:lnTo>
                    <a:pt x="60960" y="77724"/>
                  </a:lnTo>
                  <a:lnTo>
                    <a:pt x="69342" y="77724"/>
                  </a:lnTo>
                  <a:lnTo>
                    <a:pt x="74676" y="80010"/>
                  </a:lnTo>
                  <a:lnTo>
                    <a:pt x="74676" y="83058"/>
                  </a:lnTo>
                  <a:lnTo>
                    <a:pt x="77724" y="88392"/>
                  </a:lnTo>
                  <a:lnTo>
                    <a:pt x="77724" y="96185"/>
                  </a:lnTo>
                  <a:lnTo>
                    <a:pt x="133350" y="134112"/>
                  </a:lnTo>
                  <a:close/>
                </a:path>
                <a:path w="133350" h="413385">
                  <a:moveTo>
                    <a:pt x="77724" y="96185"/>
                  </a:moveTo>
                  <a:lnTo>
                    <a:pt x="77724" y="88392"/>
                  </a:lnTo>
                  <a:lnTo>
                    <a:pt x="74676" y="83058"/>
                  </a:lnTo>
                  <a:lnTo>
                    <a:pt x="74676" y="80010"/>
                  </a:lnTo>
                  <a:lnTo>
                    <a:pt x="69342" y="77724"/>
                  </a:lnTo>
                  <a:lnTo>
                    <a:pt x="60960" y="77724"/>
                  </a:lnTo>
                  <a:lnTo>
                    <a:pt x="55626" y="83058"/>
                  </a:lnTo>
                  <a:lnTo>
                    <a:pt x="53340" y="88392"/>
                  </a:lnTo>
                  <a:lnTo>
                    <a:pt x="53340" y="97325"/>
                  </a:lnTo>
                  <a:lnTo>
                    <a:pt x="66294" y="88392"/>
                  </a:lnTo>
                  <a:lnTo>
                    <a:pt x="77724" y="96185"/>
                  </a:lnTo>
                  <a:close/>
                </a:path>
                <a:path w="133350" h="413385">
                  <a:moveTo>
                    <a:pt x="77724" y="402336"/>
                  </a:moveTo>
                  <a:lnTo>
                    <a:pt x="77724" y="96185"/>
                  </a:lnTo>
                  <a:lnTo>
                    <a:pt x="66294" y="88392"/>
                  </a:lnTo>
                  <a:lnTo>
                    <a:pt x="53340" y="97325"/>
                  </a:lnTo>
                  <a:lnTo>
                    <a:pt x="53340" y="402336"/>
                  </a:lnTo>
                  <a:lnTo>
                    <a:pt x="55626" y="404622"/>
                  </a:lnTo>
                  <a:lnTo>
                    <a:pt x="58674" y="409956"/>
                  </a:lnTo>
                  <a:lnTo>
                    <a:pt x="60960" y="409956"/>
                  </a:lnTo>
                  <a:lnTo>
                    <a:pt x="66294" y="413004"/>
                  </a:lnTo>
                  <a:lnTo>
                    <a:pt x="69342" y="409956"/>
                  </a:lnTo>
                  <a:lnTo>
                    <a:pt x="74676" y="409956"/>
                  </a:lnTo>
                  <a:lnTo>
                    <a:pt x="74676" y="404622"/>
                  </a:lnTo>
                  <a:lnTo>
                    <a:pt x="77724" y="402336"/>
                  </a:lnTo>
                  <a:close/>
                </a:path>
              </a:pathLst>
            </a:custGeom>
            <a:solidFill>
              <a:srgbClr val="000000"/>
            </a:solidFill>
          </p:spPr>
          <p:txBody>
            <a:bodyPr wrap="square" lIns="0" tIns="0" rIns="0" bIns="0" rtlCol="0"/>
            <a:lstStyle/>
            <a:p>
              <a:endParaRPr/>
            </a:p>
          </p:txBody>
        </p:sp>
        <p:sp>
          <p:nvSpPr>
            <p:cNvPr id="52" name="object 52"/>
            <p:cNvSpPr/>
            <p:nvPr/>
          </p:nvSpPr>
          <p:spPr>
            <a:xfrm>
              <a:off x="3980687" y="5434584"/>
              <a:ext cx="133350" cy="413384"/>
            </a:xfrm>
            <a:custGeom>
              <a:avLst/>
              <a:gdLst/>
              <a:ahLst/>
              <a:cxnLst/>
              <a:rect l="l" t="t" r="r" b="b"/>
              <a:pathLst>
                <a:path w="133350" h="413385">
                  <a:moveTo>
                    <a:pt x="77724" y="88391"/>
                  </a:moveTo>
                  <a:lnTo>
                    <a:pt x="77724" y="402335"/>
                  </a:lnTo>
                  <a:lnTo>
                    <a:pt x="74676" y="404621"/>
                  </a:lnTo>
                  <a:lnTo>
                    <a:pt x="74676" y="409955"/>
                  </a:lnTo>
                  <a:lnTo>
                    <a:pt x="69342" y="409955"/>
                  </a:lnTo>
                  <a:lnTo>
                    <a:pt x="66294" y="413003"/>
                  </a:lnTo>
                  <a:lnTo>
                    <a:pt x="60960" y="409955"/>
                  </a:lnTo>
                  <a:lnTo>
                    <a:pt x="58674" y="409955"/>
                  </a:lnTo>
                  <a:lnTo>
                    <a:pt x="55626" y="404621"/>
                  </a:lnTo>
                  <a:lnTo>
                    <a:pt x="53340" y="402335"/>
                  </a:lnTo>
                  <a:lnTo>
                    <a:pt x="53340" y="88391"/>
                  </a:lnTo>
                  <a:lnTo>
                    <a:pt x="55626" y="83057"/>
                  </a:lnTo>
                  <a:lnTo>
                    <a:pt x="60960" y="77723"/>
                  </a:lnTo>
                  <a:lnTo>
                    <a:pt x="69342" y="77723"/>
                  </a:lnTo>
                  <a:lnTo>
                    <a:pt x="74676" y="80009"/>
                  </a:lnTo>
                  <a:lnTo>
                    <a:pt x="74676" y="83057"/>
                  </a:lnTo>
                  <a:lnTo>
                    <a:pt x="77724" y="88391"/>
                  </a:lnTo>
                  <a:close/>
                </a:path>
                <a:path w="133350" h="413385">
                  <a:moveTo>
                    <a:pt x="66294" y="88391"/>
                  </a:moveTo>
                  <a:lnTo>
                    <a:pt x="0" y="134111"/>
                  </a:lnTo>
                  <a:lnTo>
                    <a:pt x="66294" y="0"/>
                  </a:lnTo>
                  <a:lnTo>
                    <a:pt x="133350" y="134111"/>
                  </a:lnTo>
                  <a:lnTo>
                    <a:pt x="66294" y="88391"/>
                  </a:lnTo>
                  <a:close/>
                </a:path>
              </a:pathLst>
            </a:custGeom>
            <a:ln w="3175">
              <a:solidFill>
                <a:srgbClr val="000000"/>
              </a:solidFill>
            </a:ln>
          </p:spPr>
          <p:txBody>
            <a:bodyPr wrap="square" lIns="0" tIns="0" rIns="0" bIns="0" rtlCol="0"/>
            <a:lstStyle/>
            <a:p>
              <a:endParaRPr/>
            </a:p>
          </p:txBody>
        </p:sp>
        <p:sp>
          <p:nvSpPr>
            <p:cNvPr id="53" name="object 53"/>
            <p:cNvSpPr/>
            <p:nvPr/>
          </p:nvSpPr>
          <p:spPr>
            <a:xfrm>
              <a:off x="3297935" y="5782818"/>
              <a:ext cx="1392555" cy="281940"/>
            </a:xfrm>
            <a:custGeom>
              <a:avLst/>
              <a:gdLst/>
              <a:ahLst/>
              <a:cxnLst/>
              <a:rect l="l" t="t" r="r" b="b"/>
              <a:pathLst>
                <a:path w="1392554" h="281939">
                  <a:moveTo>
                    <a:pt x="1392174" y="281939"/>
                  </a:moveTo>
                  <a:lnTo>
                    <a:pt x="1392174" y="0"/>
                  </a:lnTo>
                  <a:lnTo>
                    <a:pt x="0" y="0"/>
                  </a:lnTo>
                  <a:lnTo>
                    <a:pt x="0" y="281939"/>
                  </a:lnTo>
                  <a:lnTo>
                    <a:pt x="1392174" y="281939"/>
                  </a:lnTo>
                  <a:close/>
                </a:path>
              </a:pathLst>
            </a:custGeom>
            <a:solidFill>
              <a:srgbClr val="FFFFFF"/>
            </a:solidFill>
          </p:spPr>
          <p:txBody>
            <a:bodyPr wrap="square" lIns="0" tIns="0" rIns="0" bIns="0" rtlCol="0"/>
            <a:lstStyle/>
            <a:p>
              <a:endParaRPr/>
            </a:p>
          </p:txBody>
        </p:sp>
        <p:sp>
          <p:nvSpPr>
            <p:cNvPr id="54" name="object 54"/>
            <p:cNvSpPr/>
            <p:nvPr/>
          </p:nvSpPr>
          <p:spPr>
            <a:xfrm>
              <a:off x="3297935" y="5782818"/>
              <a:ext cx="1392555" cy="281940"/>
            </a:xfrm>
            <a:custGeom>
              <a:avLst/>
              <a:gdLst/>
              <a:ahLst/>
              <a:cxnLst/>
              <a:rect l="l" t="t" r="r" b="b"/>
              <a:pathLst>
                <a:path w="1392554" h="281939">
                  <a:moveTo>
                    <a:pt x="0" y="0"/>
                  </a:moveTo>
                  <a:lnTo>
                    <a:pt x="0" y="281939"/>
                  </a:lnTo>
                  <a:lnTo>
                    <a:pt x="1392174" y="281939"/>
                  </a:lnTo>
                  <a:lnTo>
                    <a:pt x="1392174" y="0"/>
                  </a:lnTo>
                  <a:lnTo>
                    <a:pt x="0" y="0"/>
                  </a:lnTo>
                  <a:close/>
                </a:path>
              </a:pathLst>
            </a:custGeom>
            <a:ln w="16065">
              <a:solidFill>
                <a:srgbClr val="FFFFFF"/>
              </a:solidFill>
            </a:ln>
          </p:spPr>
          <p:txBody>
            <a:bodyPr wrap="square" lIns="0" tIns="0" rIns="0" bIns="0" rtlCol="0"/>
            <a:lstStyle/>
            <a:p>
              <a:endParaRPr/>
            </a:p>
          </p:txBody>
        </p:sp>
      </p:grpSp>
      <p:sp>
        <p:nvSpPr>
          <p:cNvPr id="55" name="object 55"/>
          <p:cNvSpPr txBox="1"/>
          <p:nvPr/>
        </p:nvSpPr>
        <p:spPr>
          <a:xfrm>
            <a:off x="4816855" y="5762444"/>
            <a:ext cx="1324610"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e</a:t>
            </a:r>
            <a:r>
              <a:rPr sz="1750" spc="-20" dirty="0">
                <a:latin typeface="Times New Roman"/>
                <a:cs typeface="Times New Roman"/>
              </a:rPr>
              <a:t> </a:t>
            </a:r>
            <a:r>
              <a:rPr sz="1750" dirty="0">
                <a:latin typeface="Times New Roman"/>
                <a:cs typeface="Times New Roman"/>
              </a:rPr>
              <a:t>inserted</a:t>
            </a:r>
            <a:r>
              <a:rPr sz="1750" spc="-5" dirty="0">
                <a:latin typeface="Times New Roman"/>
                <a:cs typeface="Times New Roman"/>
              </a:rPr>
              <a:t> </a:t>
            </a:r>
            <a:r>
              <a:rPr sz="1750" spc="-20" dirty="0">
                <a:latin typeface="Times New Roman"/>
                <a:cs typeface="Times New Roman"/>
              </a:rPr>
              <a:t>here</a:t>
            </a:r>
            <a:endParaRPr sz="1750">
              <a:latin typeface="Times New Roman"/>
              <a:cs typeface="Times New Roman"/>
            </a:endParaRPr>
          </a:p>
        </p:txBody>
      </p:sp>
      <p:sp>
        <p:nvSpPr>
          <p:cNvPr id="56" name="object 56"/>
          <p:cNvSpPr txBox="1"/>
          <p:nvPr/>
        </p:nvSpPr>
        <p:spPr>
          <a:xfrm>
            <a:off x="7521194" y="2606241"/>
            <a:ext cx="137160"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k</a:t>
            </a:r>
            <a:endParaRPr sz="1750">
              <a:latin typeface="Times New Roman"/>
              <a:cs typeface="Times New Roman"/>
            </a:endParaRPr>
          </a:p>
        </p:txBody>
      </p:sp>
      <p:sp>
        <p:nvSpPr>
          <p:cNvPr id="57" name="object 57"/>
          <p:cNvSpPr txBox="1"/>
          <p:nvPr/>
        </p:nvSpPr>
        <p:spPr>
          <a:xfrm>
            <a:off x="7788656" y="4671261"/>
            <a:ext cx="372745" cy="292735"/>
          </a:xfrm>
          <a:prstGeom prst="rect">
            <a:avLst/>
          </a:prstGeom>
        </p:spPr>
        <p:txBody>
          <a:bodyPr vert="horz" wrap="square" lIns="0" tIns="12700" rIns="0" bIns="0" rtlCol="0">
            <a:spAutoFit/>
          </a:bodyPr>
          <a:lstStyle/>
          <a:p>
            <a:pPr marL="12700">
              <a:spcBef>
                <a:spcPts val="100"/>
              </a:spcBef>
            </a:pPr>
            <a:r>
              <a:rPr sz="1750" spc="-25" dirty="0">
                <a:latin typeface="Times New Roman"/>
                <a:cs typeface="Times New Roman"/>
              </a:rPr>
              <a:t>k+1</a:t>
            </a:r>
            <a:endParaRPr sz="1750">
              <a:latin typeface="Times New Roman"/>
              <a:cs typeface="Times New Roman"/>
            </a:endParaRPr>
          </a:p>
        </p:txBody>
      </p:sp>
      <p:sp>
        <p:nvSpPr>
          <p:cNvPr id="58" name="object 58"/>
          <p:cNvSpPr txBox="1"/>
          <p:nvPr/>
        </p:nvSpPr>
        <p:spPr>
          <a:xfrm>
            <a:off x="7440421" y="4684215"/>
            <a:ext cx="137160" cy="292735"/>
          </a:xfrm>
          <a:prstGeom prst="rect">
            <a:avLst/>
          </a:prstGeom>
        </p:spPr>
        <p:txBody>
          <a:bodyPr vert="horz" wrap="square" lIns="0" tIns="12700" rIns="0" bIns="0" rtlCol="0">
            <a:spAutoFit/>
          </a:bodyPr>
          <a:lstStyle/>
          <a:p>
            <a:pPr marL="12700">
              <a:spcBef>
                <a:spcPts val="100"/>
              </a:spcBef>
            </a:pPr>
            <a:r>
              <a:rPr sz="1750" dirty="0">
                <a:latin typeface="Times New Roman"/>
                <a:cs typeface="Times New Roman"/>
              </a:rPr>
              <a:t>k</a:t>
            </a:r>
            <a:endParaRPr sz="1750">
              <a:latin typeface="Times New Roman"/>
              <a:cs typeface="Times New Roman"/>
            </a:endParaRPr>
          </a:p>
        </p:txBody>
      </p:sp>
      <p:grpSp>
        <p:nvGrpSpPr>
          <p:cNvPr id="59" name="object 59"/>
          <p:cNvGrpSpPr/>
          <p:nvPr/>
        </p:nvGrpSpPr>
        <p:grpSpPr>
          <a:xfrm>
            <a:off x="7851998" y="2932526"/>
            <a:ext cx="819785" cy="418465"/>
            <a:chOff x="6327997" y="2932525"/>
            <a:chExt cx="819785" cy="418465"/>
          </a:xfrm>
        </p:grpSpPr>
        <p:sp>
          <p:nvSpPr>
            <p:cNvPr id="60" name="object 60"/>
            <p:cNvSpPr/>
            <p:nvPr/>
          </p:nvSpPr>
          <p:spPr>
            <a:xfrm>
              <a:off x="6336029" y="2940558"/>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sp>
          <p:nvSpPr>
            <p:cNvPr id="61" name="object 61"/>
            <p:cNvSpPr/>
            <p:nvPr/>
          </p:nvSpPr>
          <p:spPr>
            <a:xfrm>
              <a:off x="6737603" y="2940558"/>
              <a:ext cx="401955" cy="402590"/>
            </a:xfrm>
            <a:custGeom>
              <a:avLst/>
              <a:gdLst/>
              <a:ahLst/>
              <a:cxnLst/>
              <a:rect l="l" t="t" r="r" b="b"/>
              <a:pathLst>
                <a:path w="401954" h="402589">
                  <a:moveTo>
                    <a:pt x="0" y="402336"/>
                  </a:moveTo>
                  <a:lnTo>
                    <a:pt x="401573" y="0"/>
                  </a:lnTo>
                </a:path>
              </a:pathLst>
            </a:custGeom>
            <a:ln w="16065">
              <a:solidFill>
                <a:srgbClr val="000000"/>
              </a:solidFill>
            </a:ln>
          </p:spPr>
          <p:txBody>
            <a:bodyPr wrap="square" lIns="0" tIns="0" rIns="0" bIns="0" rtlCol="0"/>
            <a:lstStyle/>
            <a:p>
              <a:endParaRPr/>
            </a:p>
          </p:txBody>
        </p:sp>
      </p:grpSp>
      <p:grpSp>
        <p:nvGrpSpPr>
          <p:cNvPr id="62" name="object 62"/>
          <p:cNvGrpSpPr/>
          <p:nvPr/>
        </p:nvGrpSpPr>
        <p:grpSpPr>
          <a:xfrm>
            <a:off x="7642281" y="3387275"/>
            <a:ext cx="318770" cy="1265555"/>
            <a:chOff x="6118281" y="3387274"/>
            <a:chExt cx="318770" cy="1265555"/>
          </a:xfrm>
        </p:grpSpPr>
        <p:sp>
          <p:nvSpPr>
            <p:cNvPr id="63" name="object 63"/>
            <p:cNvSpPr/>
            <p:nvPr/>
          </p:nvSpPr>
          <p:spPr>
            <a:xfrm>
              <a:off x="6119621" y="3388614"/>
              <a:ext cx="315595" cy="1263015"/>
            </a:xfrm>
            <a:custGeom>
              <a:avLst/>
              <a:gdLst/>
              <a:ahLst/>
              <a:cxnLst/>
              <a:rect l="l" t="t" r="r" b="b"/>
              <a:pathLst>
                <a:path w="315595" h="1263014">
                  <a:moveTo>
                    <a:pt x="268274" y="1165047"/>
                  </a:moveTo>
                  <a:lnTo>
                    <a:pt x="21336" y="7620"/>
                  </a:lnTo>
                  <a:lnTo>
                    <a:pt x="18288" y="5334"/>
                  </a:lnTo>
                  <a:lnTo>
                    <a:pt x="16002" y="2286"/>
                  </a:lnTo>
                  <a:lnTo>
                    <a:pt x="12954" y="0"/>
                  </a:lnTo>
                  <a:lnTo>
                    <a:pt x="7620" y="0"/>
                  </a:lnTo>
                  <a:lnTo>
                    <a:pt x="5334" y="2286"/>
                  </a:lnTo>
                  <a:lnTo>
                    <a:pt x="0" y="5334"/>
                  </a:lnTo>
                  <a:lnTo>
                    <a:pt x="0" y="12954"/>
                  </a:lnTo>
                  <a:lnTo>
                    <a:pt x="246711" y="1169319"/>
                  </a:lnTo>
                  <a:lnTo>
                    <a:pt x="259080" y="1174242"/>
                  </a:lnTo>
                  <a:lnTo>
                    <a:pt x="268274" y="1165047"/>
                  </a:lnTo>
                  <a:close/>
                </a:path>
                <a:path w="315595" h="1263014">
                  <a:moveTo>
                    <a:pt x="269748" y="1252071"/>
                  </a:moveTo>
                  <a:lnTo>
                    <a:pt x="269748" y="1177290"/>
                  </a:lnTo>
                  <a:lnTo>
                    <a:pt x="267462" y="1182624"/>
                  </a:lnTo>
                  <a:lnTo>
                    <a:pt x="264414" y="1184910"/>
                  </a:lnTo>
                  <a:lnTo>
                    <a:pt x="253746" y="1184910"/>
                  </a:lnTo>
                  <a:lnTo>
                    <a:pt x="251460" y="1182624"/>
                  </a:lnTo>
                  <a:lnTo>
                    <a:pt x="248412" y="1177290"/>
                  </a:lnTo>
                  <a:lnTo>
                    <a:pt x="246711" y="1169319"/>
                  </a:lnTo>
                  <a:lnTo>
                    <a:pt x="184404" y="1144524"/>
                  </a:lnTo>
                  <a:lnTo>
                    <a:pt x="269748" y="1252071"/>
                  </a:lnTo>
                  <a:close/>
                </a:path>
                <a:path w="315595" h="1263014">
                  <a:moveTo>
                    <a:pt x="269748" y="1177290"/>
                  </a:moveTo>
                  <a:lnTo>
                    <a:pt x="269748" y="1171956"/>
                  </a:lnTo>
                  <a:lnTo>
                    <a:pt x="268274" y="1165047"/>
                  </a:lnTo>
                  <a:lnTo>
                    <a:pt x="259080" y="1174242"/>
                  </a:lnTo>
                  <a:lnTo>
                    <a:pt x="246711" y="1169319"/>
                  </a:lnTo>
                  <a:lnTo>
                    <a:pt x="248412" y="1177290"/>
                  </a:lnTo>
                  <a:lnTo>
                    <a:pt x="251460" y="1182624"/>
                  </a:lnTo>
                  <a:lnTo>
                    <a:pt x="253746" y="1184910"/>
                  </a:lnTo>
                  <a:lnTo>
                    <a:pt x="264414" y="1184910"/>
                  </a:lnTo>
                  <a:lnTo>
                    <a:pt x="267462" y="1182624"/>
                  </a:lnTo>
                  <a:lnTo>
                    <a:pt x="269748" y="1177290"/>
                  </a:lnTo>
                  <a:close/>
                </a:path>
                <a:path w="315595" h="1263014">
                  <a:moveTo>
                    <a:pt x="315468" y="1117854"/>
                  </a:moveTo>
                  <a:lnTo>
                    <a:pt x="268274" y="1165047"/>
                  </a:lnTo>
                  <a:lnTo>
                    <a:pt x="269748" y="1171956"/>
                  </a:lnTo>
                  <a:lnTo>
                    <a:pt x="269748" y="1252071"/>
                  </a:lnTo>
                  <a:lnTo>
                    <a:pt x="278130" y="1262634"/>
                  </a:lnTo>
                  <a:lnTo>
                    <a:pt x="315468" y="1117854"/>
                  </a:lnTo>
                  <a:close/>
                </a:path>
              </a:pathLst>
            </a:custGeom>
            <a:solidFill>
              <a:srgbClr val="000000"/>
            </a:solidFill>
          </p:spPr>
          <p:txBody>
            <a:bodyPr wrap="square" lIns="0" tIns="0" rIns="0" bIns="0" rtlCol="0"/>
            <a:lstStyle/>
            <a:p>
              <a:endParaRPr/>
            </a:p>
          </p:txBody>
        </p:sp>
        <p:sp>
          <p:nvSpPr>
            <p:cNvPr id="64" name="object 64"/>
            <p:cNvSpPr/>
            <p:nvPr/>
          </p:nvSpPr>
          <p:spPr>
            <a:xfrm>
              <a:off x="6119621" y="3388614"/>
              <a:ext cx="315595" cy="1263015"/>
            </a:xfrm>
            <a:custGeom>
              <a:avLst/>
              <a:gdLst/>
              <a:ahLst/>
              <a:cxnLst/>
              <a:rect l="l" t="t" r="r" b="b"/>
              <a:pathLst>
                <a:path w="315595" h="1263014">
                  <a:moveTo>
                    <a:pt x="21336" y="7620"/>
                  </a:moveTo>
                  <a:lnTo>
                    <a:pt x="269748" y="1171956"/>
                  </a:lnTo>
                  <a:lnTo>
                    <a:pt x="269748" y="1177290"/>
                  </a:lnTo>
                  <a:lnTo>
                    <a:pt x="267462" y="1182624"/>
                  </a:lnTo>
                  <a:lnTo>
                    <a:pt x="264414" y="1184910"/>
                  </a:lnTo>
                  <a:lnTo>
                    <a:pt x="253746" y="1184910"/>
                  </a:lnTo>
                  <a:lnTo>
                    <a:pt x="251460" y="1182624"/>
                  </a:lnTo>
                  <a:lnTo>
                    <a:pt x="248412" y="1177290"/>
                  </a:lnTo>
                  <a:lnTo>
                    <a:pt x="0" y="12954"/>
                  </a:lnTo>
                  <a:lnTo>
                    <a:pt x="0" y="5334"/>
                  </a:lnTo>
                  <a:lnTo>
                    <a:pt x="5334" y="2286"/>
                  </a:lnTo>
                  <a:lnTo>
                    <a:pt x="7620" y="0"/>
                  </a:lnTo>
                  <a:lnTo>
                    <a:pt x="12954" y="0"/>
                  </a:lnTo>
                  <a:lnTo>
                    <a:pt x="16002" y="2286"/>
                  </a:lnTo>
                  <a:lnTo>
                    <a:pt x="18288" y="5334"/>
                  </a:lnTo>
                  <a:lnTo>
                    <a:pt x="21336" y="7620"/>
                  </a:lnTo>
                  <a:close/>
                </a:path>
                <a:path w="315595" h="1263014">
                  <a:moveTo>
                    <a:pt x="259080" y="1174242"/>
                  </a:moveTo>
                  <a:lnTo>
                    <a:pt x="315468" y="1117854"/>
                  </a:lnTo>
                  <a:lnTo>
                    <a:pt x="278130" y="1262634"/>
                  </a:lnTo>
                  <a:lnTo>
                    <a:pt x="184404" y="1144524"/>
                  </a:lnTo>
                  <a:lnTo>
                    <a:pt x="259080" y="1174242"/>
                  </a:lnTo>
                  <a:close/>
                </a:path>
              </a:pathLst>
            </a:custGeom>
            <a:ln w="3175">
              <a:solidFill>
                <a:srgbClr val="000000"/>
              </a:solidFill>
            </a:ln>
          </p:spPr>
          <p:txBody>
            <a:bodyPr wrap="square" lIns="0" tIns="0" rIns="0" bIns="0" rtlCol="0"/>
            <a:lstStyle/>
            <a:p>
              <a:endParaRPr/>
            </a:p>
          </p:txBody>
        </p:sp>
      </p:grpSp>
      <p:grpSp>
        <p:nvGrpSpPr>
          <p:cNvPr id="65" name="object 65"/>
          <p:cNvGrpSpPr/>
          <p:nvPr/>
        </p:nvGrpSpPr>
        <p:grpSpPr>
          <a:xfrm>
            <a:off x="5655748" y="3387275"/>
            <a:ext cx="1879600" cy="1287145"/>
            <a:chOff x="4131748" y="3387274"/>
            <a:chExt cx="1879600" cy="1287145"/>
          </a:xfrm>
        </p:grpSpPr>
        <p:sp>
          <p:nvSpPr>
            <p:cNvPr id="66" name="object 66"/>
            <p:cNvSpPr/>
            <p:nvPr/>
          </p:nvSpPr>
          <p:spPr>
            <a:xfrm>
              <a:off x="4488942" y="3388614"/>
              <a:ext cx="377190" cy="1263015"/>
            </a:xfrm>
            <a:custGeom>
              <a:avLst/>
              <a:gdLst/>
              <a:ahLst/>
              <a:cxnLst/>
              <a:rect l="l" t="t" r="r" b="b"/>
              <a:pathLst>
                <a:path w="377189" h="1263014">
                  <a:moveTo>
                    <a:pt x="332628" y="1167132"/>
                  </a:moveTo>
                  <a:lnTo>
                    <a:pt x="24384" y="7620"/>
                  </a:lnTo>
                  <a:lnTo>
                    <a:pt x="21336" y="5334"/>
                  </a:lnTo>
                  <a:lnTo>
                    <a:pt x="19050" y="2286"/>
                  </a:lnTo>
                  <a:lnTo>
                    <a:pt x="13716" y="0"/>
                  </a:lnTo>
                  <a:lnTo>
                    <a:pt x="8382" y="0"/>
                  </a:lnTo>
                  <a:lnTo>
                    <a:pt x="5334" y="2286"/>
                  </a:lnTo>
                  <a:lnTo>
                    <a:pt x="3048" y="5334"/>
                  </a:lnTo>
                  <a:lnTo>
                    <a:pt x="0" y="10668"/>
                  </a:lnTo>
                  <a:lnTo>
                    <a:pt x="3048" y="12954"/>
                  </a:lnTo>
                  <a:lnTo>
                    <a:pt x="311442" y="1173032"/>
                  </a:lnTo>
                  <a:lnTo>
                    <a:pt x="323850" y="1177290"/>
                  </a:lnTo>
                  <a:lnTo>
                    <a:pt x="332628" y="1167132"/>
                  </a:lnTo>
                  <a:close/>
                </a:path>
                <a:path w="377189" h="1263014">
                  <a:moveTo>
                    <a:pt x="334518" y="1247587"/>
                  </a:moveTo>
                  <a:lnTo>
                    <a:pt x="334518" y="1182624"/>
                  </a:lnTo>
                  <a:lnTo>
                    <a:pt x="329184" y="1184910"/>
                  </a:lnTo>
                  <a:lnTo>
                    <a:pt x="326898" y="1187958"/>
                  </a:lnTo>
                  <a:lnTo>
                    <a:pt x="321564" y="1187958"/>
                  </a:lnTo>
                  <a:lnTo>
                    <a:pt x="313182" y="1179576"/>
                  </a:lnTo>
                  <a:lnTo>
                    <a:pt x="311442" y="1173032"/>
                  </a:lnTo>
                  <a:lnTo>
                    <a:pt x="246126" y="1150620"/>
                  </a:lnTo>
                  <a:lnTo>
                    <a:pt x="334518" y="1247587"/>
                  </a:lnTo>
                  <a:close/>
                </a:path>
                <a:path w="377189" h="1263014">
                  <a:moveTo>
                    <a:pt x="334518" y="1182624"/>
                  </a:moveTo>
                  <a:lnTo>
                    <a:pt x="334518" y="1174242"/>
                  </a:lnTo>
                  <a:lnTo>
                    <a:pt x="332628" y="1167132"/>
                  </a:lnTo>
                  <a:lnTo>
                    <a:pt x="323850" y="1177290"/>
                  </a:lnTo>
                  <a:lnTo>
                    <a:pt x="311442" y="1173032"/>
                  </a:lnTo>
                  <a:lnTo>
                    <a:pt x="313182" y="1179576"/>
                  </a:lnTo>
                  <a:lnTo>
                    <a:pt x="321564" y="1187958"/>
                  </a:lnTo>
                  <a:lnTo>
                    <a:pt x="326898" y="1187958"/>
                  </a:lnTo>
                  <a:lnTo>
                    <a:pt x="329184" y="1184910"/>
                  </a:lnTo>
                  <a:lnTo>
                    <a:pt x="334518" y="1182624"/>
                  </a:lnTo>
                  <a:close/>
                </a:path>
                <a:path w="377189" h="1263014">
                  <a:moveTo>
                    <a:pt x="377190" y="1115568"/>
                  </a:moveTo>
                  <a:lnTo>
                    <a:pt x="332628" y="1167132"/>
                  </a:lnTo>
                  <a:lnTo>
                    <a:pt x="334518" y="1174242"/>
                  </a:lnTo>
                  <a:lnTo>
                    <a:pt x="334518" y="1247587"/>
                  </a:lnTo>
                  <a:lnTo>
                    <a:pt x="348234" y="1262634"/>
                  </a:lnTo>
                  <a:lnTo>
                    <a:pt x="377190" y="1115568"/>
                  </a:lnTo>
                  <a:close/>
                </a:path>
              </a:pathLst>
            </a:custGeom>
            <a:solidFill>
              <a:srgbClr val="000000"/>
            </a:solidFill>
          </p:spPr>
          <p:txBody>
            <a:bodyPr wrap="square" lIns="0" tIns="0" rIns="0" bIns="0" rtlCol="0"/>
            <a:lstStyle/>
            <a:p>
              <a:endParaRPr/>
            </a:p>
          </p:txBody>
        </p:sp>
        <p:sp>
          <p:nvSpPr>
            <p:cNvPr id="67" name="object 67"/>
            <p:cNvSpPr/>
            <p:nvPr/>
          </p:nvSpPr>
          <p:spPr>
            <a:xfrm>
              <a:off x="4488942" y="3388614"/>
              <a:ext cx="377190" cy="1263015"/>
            </a:xfrm>
            <a:custGeom>
              <a:avLst/>
              <a:gdLst/>
              <a:ahLst/>
              <a:cxnLst/>
              <a:rect l="l" t="t" r="r" b="b"/>
              <a:pathLst>
                <a:path w="377189" h="1263014">
                  <a:moveTo>
                    <a:pt x="24384" y="7620"/>
                  </a:moveTo>
                  <a:lnTo>
                    <a:pt x="334518" y="1174242"/>
                  </a:lnTo>
                  <a:lnTo>
                    <a:pt x="334518" y="1182624"/>
                  </a:lnTo>
                  <a:lnTo>
                    <a:pt x="329184" y="1184910"/>
                  </a:lnTo>
                  <a:lnTo>
                    <a:pt x="326898" y="1187958"/>
                  </a:lnTo>
                  <a:lnTo>
                    <a:pt x="321564" y="1187958"/>
                  </a:lnTo>
                  <a:lnTo>
                    <a:pt x="313182" y="1179576"/>
                  </a:lnTo>
                  <a:lnTo>
                    <a:pt x="3048" y="12954"/>
                  </a:lnTo>
                  <a:lnTo>
                    <a:pt x="0" y="10668"/>
                  </a:lnTo>
                  <a:lnTo>
                    <a:pt x="3048" y="5334"/>
                  </a:lnTo>
                  <a:lnTo>
                    <a:pt x="5334" y="2286"/>
                  </a:lnTo>
                  <a:lnTo>
                    <a:pt x="8382" y="0"/>
                  </a:lnTo>
                  <a:lnTo>
                    <a:pt x="13716" y="0"/>
                  </a:lnTo>
                  <a:lnTo>
                    <a:pt x="19050" y="2286"/>
                  </a:lnTo>
                  <a:lnTo>
                    <a:pt x="21336" y="5334"/>
                  </a:lnTo>
                  <a:lnTo>
                    <a:pt x="24384" y="7620"/>
                  </a:lnTo>
                  <a:close/>
                </a:path>
                <a:path w="377189" h="1263014">
                  <a:moveTo>
                    <a:pt x="323850" y="1177290"/>
                  </a:moveTo>
                  <a:lnTo>
                    <a:pt x="377190" y="1115568"/>
                  </a:lnTo>
                  <a:lnTo>
                    <a:pt x="348234" y="1262634"/>
                  </a:lnTo>
                  <a:lnTo>
                    <a:pt x="246126" y="1150620"/>
                  </a:lnTo>
                  <a:lnTo>
                    <a:pt x="323850" y="1177290"/>
                  </a:lnTo>
                  <a:close/>
                </a:path>
              </a:pathLst>
            </a:custGeom>
            <a:ln w="3175">
              <a:solidFill>
                <a:srgbClr val="000000"/>
              </a:solidFill>
            </a:ln>
          </p:spPr>
          <p:txBody>
            <a:bodyPr wrap="square" lIns="0" tIns="0" rIns="0" bIns="0" rtlCol="0"/>
            <a:lstStyle/>
            <a:p>
              <a:endParaRPr/>
            </a:p>
          </p:txBody>
        </p:sp>
        <p:sp>
          <p:nvSpPr>
            <p:cNvPr id="68" name="object 68"/>
            <p:cNvSpPr/>
            <p:nvPr/>
          </p:nvSpPr>
          <p:spPr>
            <a:xfrm>
              <a:off x="4133088" y="3388614"/>
              <a:ext cx="377190" cy="1283970"/>
            </a:xfrm>
            <a:custGeom>
              <a:avLst/>
              <a:gdLst/>
              <a:ahLst/>
              <a:cxnLst/>
              <a:rect l="l" t="t" r="r" b="b"/>
              <a:pathLst>
                <a:path w="377189" h="1283970">
                  <a:moveTo>
                    <a:pt x="332716" y="1188745"/>
                  </a:moveTo>
                  <a:lnTo>
                    <a:pt x="21336" y="7620"/>
                  </a:lnTo>
                  <a:lnTo>
                    <a:pt x="21336" y="5334"/>
                  </a:lnTo>
                  <a:lnTo>
                    <a:pt x="16002" y="2286"/>
                  </a:lnTo>
                  <a:lnTo>
                    <a:pt x="12954" y="0"/>
                  </a:lnTo>
                  <a:lnTo>
                    <a:pt x="7620" y="0"/>
                  </a:lnTo>
                  <a:lnTo>
                    <a:pt x="2286" y="5334"/>
                  </a:lnTo>
                  <a:lnTo>
                    <a:pt x="0" y="10668"/>
                  </a:lnTo>
                  <a:lnTo>
                    <a:pt x="0" y="12954"/>
                  </a:lnTo>
                  <a:lnTo>
                    <a:pt x="311458" y="1194373"/>
                  </a:lnTo>
                  <a:lnTo>
                    <a:pt x="323850" y="1198626"/>
                  </a:lnTo>
                  <a:lnTo>
                    <a:pt x="332716" y="1188745"/>
                  </a:lnTo>
                  <a:close/>
                </a:path>
                <a:path w="377189" h="1283970">
                  <a:moveTo>
                    <a:pt x="334518" y="1271906"/>
                  </a:moveTo>
                  <a:lnTo>
                    <a:pt x="334518" y="1200912"/>
                  </a:lnTo>
                  <a:lnTo>
                    <a:pt x="332232" y="1203960"/>
                  </a:lnTo>
                  <a:lnTo>
                    <a:pt x="329184" y="1206246"/>
                  </a:lnTo>
                  <a:lnTo>
                    <a:pt x="326136" y="1209294"/>
                  </a:lnTo>
                  <a:lnTo>
                    <a:pt x="318516" y="1209294"/>
                  </a:lnTo>
                  <a:lnTo>
                    <a:pt x="313182" y="1206246"/>
                  </a:lnTo>
                  <a:lnTo>
                    <a:pt x="313182" y="1200912"/>
                  </a:lnTo>
                  <a:lnTo>
                    <a:pt x="311458" y="1194373"/>
                  </a:lnTo>
                  <a:lnTo>
                    <a:pt x="246126" y="1171956"/>
                  </a:lnTo>
                  <a:lnTo>
                    <a:pt x="334518" y="1271906"/>
                  </a:lnTo>
                  <a:close/>
                </a:path>
                <a:path w="377189" h="1283970">
                  <a:moveTo>
                    <a:pt x="334518" y="1200912"/>
                  </a:moveTo>
                  <a:lnTo>
                    <a:pt x="334518" y="1195578"/>
                  </a:lnTo>
                  <a:lnTo>
                    <a:pt x="332716" y="1188745"/>
                  </a:lnTo>
                  <a:lnTo>
                    <a:pt x="323850" y="1198626"/>
                  </a:lnTo>
                  <a:lnTo>
                    <a:pt x="311458" y="1194373"/>
                  </a:lnTo>
                  <a:lnTo>
                    <a:pt x="313182" y="1200912"/>
                  </a:lnTo>
                  <a:lnTo>
                    <a:pt x="313182" y="1206246"/>
                  </a:lnTo>
                  <a:lnTo>
                    <a:pt x="318516" y="1209294"/>
                  </a:lnTo>
                  <a:lnTo>
                    <a:pt x="326136" y="1209294"/>
                  </a:lnTo>
                  <a:lnTo>
                    <a:pt x="329184" y="1206246"/>
                  </a:lnTo>
                  <a:lnTo>
                    <a:pt x="332232" y="1203960"/>
                  </a:lnTo>
                  <a:lnTo>
                    <a:pt x="334518" y="1200912"/>
                  </a:lnTo>
                  <a:close/>
                </a:path>
                <a:path w="377189" h="1283970">
                  <a:moveTo>
                    <a:pt x="377190" y="1139190"/>
                  </a:moveTo>
                  <a:lnTo>
                    <a:pt x="332716" y="1188745"/>
                  </a:lnTo>
                  <a:lnTo>
                    <a:pt x="334518" y="1195578"/>
                  </a:lnTo>
                  <a:lnTo>
                    <a:pt x="334518" y="1271906"/>
                  </a:lnTo>
                  <a:lnTo>
                    <a:pt x="345186" y="1283970"/>
                  </a:lnTo>
                  <a:lnTo>
                    <a:pt x="377190" y="1139190"/>
                  </a:lnTo>
                  <a:close/>
                </a:path>
              </a:pathLst>
            </a:custGeom>
            <a:solidFill>
              <a:srgbClr val="000000"/>
            </a:solidFill>
          </p:spPr>
          <p:txBody>
            <a:bodyPr wrap="square" lIns="0" tIns="0" rIns="0" bIns="0" rtlCol="0"/>
            <a:lstStyle/>
            <a:p>
              <a:endParaRPr/>
            </a:p>
          </p:txBody>
        </p:sp>
        <p:sp>
          <p:nvSpPr>
            <p:cNvPr id="69" name="object 69"/>
            <p:cNvSpPr/>
            <p:nvPr/>
          </p:nvSpPr>
          <p:spPr>
            <a:xfrm>
              <a:off x="4133088" y="3388614"/>
              <a:ext cx="377190" cy="1283970"/>
            </a:xfrm>
            <a:custGeom>
              <a:avLst/>
              <a:gdLst/>
              <a:ahLst/>
              <a:cxnLst/>
              <a:rect l="l" t="t" r="r" b="b"/>
              <a:pathLst>
                <a:path w="377189" h="1283970">
                  <a:moveTo>
                    <a:pt x="21336" y="7620"/>
                  </a:moveTo>
                  <a:lnTo>
                    <a:pt x="334518" y="1195578"/>
                  </a:lnTo>
                  <a:lnTo>
                    <a:pt x="334518" y="1200912"/>
                  </a:lnTo>
                  <a:lnTo>
                    <a:pt x="332232" y="1203960"/>
                  </a:lnTo>
                  <a:lnTo>
                    <a:pt x="329184" y="1206246"/>
                  </a:lnTo>
                  <a:lnTo>
                    <a:pt x="326136" y="1209294"/>
                  </a:lnTo>
                  <a:lnTo>
                    <a:pt x="318516" y="1209294"/>
                  </a:lnTo>
                  <a:lnTo>
                    <a:pt x="313182" y="1206246"/>
                  </a:lnTo>
                  <a:lnTo>
                    <a:pt x="313182" y="1200912"/>
                  </a:lnTo>
                  <a:lnTo>
                    <a:pt x="0" y="12954"/>
                  </a:lnTo>
                  <a:lnTo>
                    <a:pt x="0" y="10668"/>
                  </a:lnTo>
                  <a:lnTo>
                    <a:pt x="2286" y="5334"/>
                  </a:lnTo>
                  <a:lnTo>
                    <a:pt x="7620" y="0"/>
                  </a:lnTo>
                  <a:lnTo>
                    <a:pt x="12954" y="0"/>
                  </a:lnTo>
                  <a:lnTo>
                    <a:pt x="16002" y="2286"/>
                  </a:lnTo>
                  <a:lnTo>
                    <a:pt x="21336" y="5334"/>
                  </a:lnTo>
                  <a:lnTo>
                    <a:pt x="21336" y="7620"/>
                  </a:lnTo>
                  <a:close/>
                </a:path>
                <a:path w="377189" h="1283970">
                  <a:moveTo>
                    <a:pt x="323850" y="1198626"/>
                  </a:moveTo>
                  <a:lnTo>
                    <a:pt x="377190" y="1139190"/>
                  </a:lnTo>
                  <a:lnTo>
                    <a:pt x="345186" y="1283970"/>
                  </a:lnTo>
                  <a:lnTo>
                    <a:pt x="246126" y="1171956"/>
                  </a:lnTo>
                  <a:lnTo>
                    <a:pt x="323850" y="1198626"/>
                  </a:lnTo>
                  <a:close/>
                </a:path>
              </a:pathLst>
            </a:custGeom>
            <a:ln w="3175">
              <a:solidFill>
                <a:srgbClr val="000000"/>
              </a:solidFill>
            </a:ln>
          </p:spPr>
          <p:txBody>
            <a:bodyPr wrap="square" lIns="0" tIns="0" rIns="0" bIns="0" rtlCol="0"/>
            <a:lstStyle/>
            <a:p>
              <a:endParaRPr/>
            </a:p>
          </p:txBody>
        </p:sp>
        <p:sp>
          <p:nvSpPr>
            <p:cNvPr id="70" name="object 70"/>
            <p:cNvSpPr/>
            <p:nvPr/>
          </p:nvSpPr>
          <p:spPr>
            <a:xfrm>
              <a:off x="5672328" y="3388614"/>
              <a:ext cx="337820" cy="1283970"/>
            </a:xfrm>
            <a:custGeom>
              <a:avLst/>
              <a:gdLst/>
              <a:ahLst/>
              <a:cxnLst/>
              <a:rect l="l" t="t" r="r" b="b"/>
              <a:pathLst>
                <a:path w="337820" h="1283970">
                  <a:moveTo>
                    <a:pt x="290340" y="1188967"/>
                  </a:moveTo>
                  <a:lnTo>
                    <a:pt x="21336" y="7620"/>
                  </a:lnTo>
                  <a:lnTo>
                    <a:pt x="21336" y="5334"/>
                  </a:lnTo>
                  <a:lnTo>
                    <a:pt x="16002" y="2286"/>
                  </a:lnTo>
                  <a:lnTo>
                    <a:pt x="12954" y="0"/>
                  </a:lnTo>
                  <a:lnTo>
                    <a:pt x="7620" y="0"/>
                  </a:lnTo>
                  <a:lnTo>
                    <a:pt x="0" y="7620"/>
                  </a:lnTo>
                  <a:lnTo>
                    <a:pt x="0" y="12954"/>
                  </a:lnTo>
                  <a:lnTo>
                    <a:pt x="268886" y="1193784"/>
                  </a:lnTo>
                  <a:lnTo>
                    <a:pt x="281178" y="1198626"/>
                  </a:lnTo>
                  <a:lnTo>
                    <a:pt x="290340" y="1188967"/>
                  </a:lnTo>
                  <a:close/>
                </a:path>
                <a:path w="337820" h="1283970">
                  <a:moveTo>
                    <a:pt x="291846" y="1271286"/>
                  </a:moveTo>
                  <a:lnTo>
                    <a:pt x="291846" y="1203960"/>
                  </a:lnTo>
                  <a:lnTo>
                    <a:pt x="288798" y="1206246"/>
                  </a:lnTo>
                  <a:lnTo>
                    <a:pt x="283464" y="1209294"/>
                  </a:lnTo>
                  <a:lnTo>
                    <a:pt x="278130" y="1209294"/>
                  </a:lnTo>
                  <a:lnTo>
                    <a:pt x="275844" y="1206246"/>
                  </a:lnTo>
                  <a:lnTo>
                    <a:pt x="272796" y="1203960"/>
                  </a:lnTo>
                  <a:lnTo>
                    <a:pt x="270510" y="1200912"/>
                  </a:lnTo>
                  <a:lnTo>
                    <a:pt x="268886" y="1193784"/>
                  </a:lnTo>
                  <a:lnTo>
                    <a:pt x="205740" y="1168908"/>
                  </a:lnTo>
                  <a:lnTo>
                    <a:pt x="291846" y="1271286"/>
                  </a:lnTo>
                  <a:close/>
                </a:path>
                <a:path w="337820" h="1283970">
                  <a:moveTo>
                    <a:pt x="291846" y="1203960"/>
                  </a:moveTo>
                  <a:lnTo>
                    <a:pt x="291846" y="1195578"/>
                  </a:lnTo>
                  <a:lnTo>
                    <a:pt x="290340" y="1188967"/>
                  </a:lnTo>
                  <a:lnTo>
                    <a:pt x="281178" y="1198626"/>
                  </a:lnTo>
                  <a:lnTo>
                    <a:pt x="268886" y="1193784"/>
                  </a:lnTo>
                  <a:lnTo>
                    <a:pt x="270510" y="1200912"/>
                  </a:lnTo>
                  <a:lnTo>
                    <a:pt x="272796" y="1203960"/>
                  </a:lnTo>
                  <a:lnTo>
                    <a:pt x="275844" y="1206246"/>
                  </a:lnTo>
                  <a:lnTo>
                    <a:pt x="278130" y="1209294"/>
                  </a:lnTo>
                  <a:lnTo>
                    <a:pt x="283464" y="1209294"/>
                  </a:lnTo>
                  <a:lnTo>
                    <a:pt x="288798" y="1206246"/>
                  </a:lnTo>
                  <a:lnTo>
                    <a:pt x="291846" y="1203960"/>
                  </a:lnTo>
                  <a:close/>
                </a:path>
                <a:path w="337820" h="1283970">
                  <a:moveTo>
                    <a:pt x="337566" y="1139190"/>
                  </a:moveTo>
                  <a:lnTo>
                    <a:pt x="290340" y="1188967"/>
                  </a:lnTo>
                  <a:lnTo>
                    <a:pt x="291846" y="1195578"/>
                  </a:lnTo>
                  <a:lnTo>
                    <a:pt x="291846" y="1271286"/>
                  </a:lnTo>
                  <a:lnTo>
                    <a:pt x="302514" y="1283970"/>
                  </a:lnTo>
                  <a:lnTo>
                    <a:pt x="337566" y="1139190"/>
                  </a:lnTo>
                  <a:close/>
                </a:path>
              </a:pathLst>
            </a:custGeom>
            <a:solidFill>
              <a:srgbClr val="000000"/>
            </a:solidFill>
          </p:spPr>
          <p:txBody>
            <a:bodyPr wrap="square" lIns="0" tIns="0" rIns="0" bIns="0" rtlCol="0"/>
            <a:lstStyle/>
            <a:p>
              <a:endParaRPr/>
            </a:p>
          </p:txBody>
        </p:sp>
        <p:sp>
          <p:nvSpPr>
            <p:cNvPr id="71" name="object 71"/>
            <p:cNvSpPr/>
            <p:nvPr/>
          </p:nvSpPr>
          <p:spPr>
            <a:xfrm>
              <a:off x="5672328" y="3388614"/>
              <a:ext cx="337820" cy="1283970"/>
            </a:xfrm>
            <a:custGeom>
              <a:avLst/>
              <a:gdLst/>
              <a:ahLst/>
              <a:cxnLst/>
              <a:rect l="l" t="t" r="r" b="b"/>
              <a:pathLst>
                <a:path w="337820" h="1283970">
                  <a:moveTo>
                    <a:pt x="21336" y="7620"/>
                  </a:moveTo>
                  <a:lnTo>
                    <a:pt x="291846" y="1195578"/>
                  </a:lnTo>
                  <a:lnTo>
                    <a:pt x="291846" y="1203960"/>
                  </a:lnTo>
                  <a:lnTo>
                    <a:pt x="288798" y="1206246"/>
                  </a:lnTo>
                  <a:lnTo>
                    <a:pt x="283464" y="1209294"/>
                  </a:lnTo>
                  <a:lnTo>
                    <a:pt x="278130" y="1209294"/>
                  </a:lnTo>
                  <a:lnTo>
                    <a:pt x="275844" y="1206246"/>
                  </a:lnTo>
                  <a:lnTo>
                    <a:pt x="272796" y="1203960"/>
                  </a:lnTo>
                  <a:lnTo>
                    <a:pt x="270510" y="1200912"/>
                  </a:lnTo>
                  <a:lnTo>
                    <a:pt x="0" y="12954"/>
                  </a:lnTo>
                  <a:lnTo>
                    <a:pt x="0" y="7620"/>
                  </a:lnTo>
                  <a:lnTo>
                    <a:pt x="7620" y="0"/>
                  </a:lnTo>
                  <a:lnTo>
                    <a:pt x="12954" y="0"/>
                  </a:lnTo>
                  <a:lnTo>
                    <a:pt x="16002" y="2286"/>
                  </a:lnTo>
                  <a:lnTo>
                    <a:pt x="21336" y="5334"/>
                  </a:lnTo>
                  <a:lnTo>
                    <a:pt x="21336" y="7620"/>
                  </a:lnTo>
                  <a:close/>
                </a:path>
                <a:path w="337820" h="1283970">
                  <a:moveTo>
                    <a:pt x="281178" y="1198626"/>
                  </a:moveTo>
                  <a:lnTo>
                    <a:pt x="337566" y="1139190"/>
                  </a:lnTo>
                  <a:lnTo>
                    <a:pt x="302514" y="1283970"/>
                  </a:lnTo>
                  <a:lnTo>
                    <a:pt x="205740" y="1168908"/>
                  </a:lnTo>
                  <a:lnTo>
                    <a:pt x="281178" y="1198626"/>
                  </a:lnTo>
                  <a:close/>
                </a:path>
              </a:pathLst>
            </a:custGeom>
            <a:ln w="3175">
              <a:solidFill>
                <a:srgbClr val="000000"/>
              </a:solidFill>
            </a:ln>
          </p:spPr>
          <p:txBody>
            <a:bodyPr wrap="square" lIns="0" tIns="0" rIns="0" bIns="0" rtlCol="0"/>
            <a:lstStyle/>
            <a:p>
              <a:endParaRPr/>
            </a:p>
          </p:txBody>
        </p:sp>
        <p:sp>
          <p:nvSpPr>
            <p:cNvPr id="72" name="object 72"/>
            <p:cNvSpPr/>
            <p:nvPr/>
          </p:nvSpPr>
          <p:spPr>
            <a:xfrm>
              <a:off x="4837176" y="3868674"/>
              <a:ext cx="891540" cy="335280"/>
            </a:xfrm>
            <a:custGeom>
              <a:avLst/>
              <a:gdLst/>
              <a:ahLst/>
              <a:cxnLst/>
              <a:rect l="l" t="t" r="r" b="b"/>
              <a:pathLst>
                <a:path w="891539" h="335279">
                  <a:moveTo>
                    <a:pt x="891539" y="335279"/>
                  </a:moveTo>
                  <a:lnTo>
                    <a:pt x="891539" y="0"/>
                  </a:lnTo>
                  <a:lnTo>
                    <a:pt x="0" y="0"/>
                  </a:lnTo>
                  <a:lnTo>
                    <a:pt x="0" y="335280"/>
                  </a:lnTo>
                  <a:lnTo>
                    <a:pt x="891539" y="335279"/>
                  </a:lnTo>
                  <a:close/>
                </a:path>
              </a:pathLst>
            </a:custGeom>
            <a:solidFill>
              <a:srgbClr val="FFFFFF"/>
            </a:solidFill>
          </p:spPr>
          <p:txBody>
            <a:bodyPr wrap="square" lIns="0" tIns="0" rIns="0" bIns="0" rtlCol="0"/>
            <a:lstStyle/>
            <a:p>
              <a:endParaRPr/>
            </a:p>
          </p:txBody>
        </p:sp>
        <p:sp>
          <p:nvSpPr>
            <p:cNvPr id="73" name="object 73"/>
            <p:cNvSpPr/>
            <p:nvPr/>
          </p:nvSpPr>
          <p:spPr>
            <a:xfrm>
              <a:off x="4837176" y="3868674"/>
              <a:ext cx="891540" cy="335280"/>
            </a:xfrm>
            <a:custGeom>
              <a:avLst/>
              <a:gdLst/>
              <a:ahLst/>
              <a:cxnLst/>
              <a:rect l="l" t="t" r="r" b="b"/>
              <a:pathLst>
                <a:path w="891539" h="335279">
                  <a:moveTo>
                    <a:pt x="0" y="0"/>
                  </a:moveTo>
                  <a:lnTo>
                    <a:pt x="0" y="335280"/>
                  </a:lnTo>
                  <a:lnTo>
                    <a:pt x="891539" y="335279"/>
                  </a:lnTo>
                  <a:lnTo>
                    <a:pt x="891539" y="0"/>
                  </a:lnTo>
                  <a:lnTo>
                    <a:pt x="0" y="0"/>
                  </a:lnTo>
                  <a:close/>
                </a:path>
              </a:pathLst>
            </a:custGeom>
            <a:ln w="16065">
              <a:solidFill>
                <a:srgbClr val="FFFFFF"/>
              </a:solidFill>
            </a:ln>
          </p:spPr>
          <p:txBody>
            <a:bodyPr wrap="square" lIns="0" tIns="0" rIns="0" bIns="0" rtlCol="0"/>
            <a:lstStyle/>
            <a:p>
              <a:endParaRPr/>
            </a:p>
          </p:txBody>
        </p:sp>
      </p:grpSp>
      <p:sp>
        <p:nvSpPr>
          <p:cNvPr id="74" name="object 74"/>
          <p:cNvSpPr txBox="1"/>
          <p:nvPr/>
        </p:nvSpPr>
        <p:spPr>
          <a:xfrm>
            <a:off x="6356097" y="3850587"/>
            <a:ext cx="865505" cy="292735"/>
          </a:xfrm>
          <a:prstGeom prst="rect">
            <a:avLst/>
          </a:prstGeom>
        </p:spPr>
        <p:txBody>
          <a:bodyPr vert="horz" wrap="square" lIns="0" tIns="12700" rIns="0" bIns="0" rtlCol="0">
            <a:spAutoFit/>
          </a:bodyPr>
          <a:lstStyle/>
          <a:p>
            <a:pPr marL="12700">
              <a:spcBef>
                <a:spcPts val="100"/>
              </a:spcBef>
            </a:pPr>
            <a:r>
              <a:rPr sz="1750" spc="-10" dirty="0">
                <a:latin typeface="Times New Roman"/>
                <a:cs typeface="Times New Roman"/>
              </a:rPr>
              <a:t>…shift…</a:t>
            </a:r>
            <a:endParaRPr sz="1750">
              <a:latin typeface="Times New Roman"/>
              <a:cs typeface="Times New Roman"/>
            </a:endParaRPr>
          </a:p>
        </p:txBody>
      </p:sp>
      <p:sp>
        <p:nvSpPr>
          <p:cNvPr id="75" name="object 75"/>
          <p:cNvSpPr txBox="1">
            <a:spLocks noGrp="1"/>
          </p:cNvSpPr>
          <p:nvPr>
            <p:ph type="sldNum" sz="quarter" idx="7"/>
          </p:nvPr>
        </p:nvSpPr>
        <p:spPr>
          <a:xfrm>
            <a:off x="8074152" y="6522493"/>
            <a:ext cx="267334" cy="222250"/>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5"/>
              </a:lnSpc>
            </a:pPr>
            <a:fld id="{81D60167-4931-47E6-BA6A-407CBD079E47}" type="slidenum">
              <a:rPr lang="en-US" spc="-25" smtClean="0"/>
              <a:pPr marL="38100">
                <a:lnSpc>
                  <a:spcPts val="1625"/>
                </a:lnSpc>
              </a:pPr>
              <a:t>24</a:t>
            </a:fld>
            <a:endParaRPr spc="-2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7421" y="283772"/>
            <a:ext cx="10515600" cy="843821"/>
          </a:xfrm>
          <a:prstGeom prst="rect">
            <a:avLst/>
          </a:prstGeom>
        </p:spPr>
        <p:txBody>
          <a:bodyPr vert="horz" wrap="square" lIns="0" tIns="165100" rIns="0" bIns="0" rtlCol="0" anchor="ctr">
            <a:spAutoFit/>
          </a:bodyPr>
          <a:lstStyle/>
          <a:p>
            <a:pPr marL="546100">
              <a:lnSpc>
                <a:spcPct val="100000"/>
              </a:lnSpc>
              <a:spcBef>
                <a:spcPts val="100"/>
              </a:spcBef>
            </a:pPr>
            <a:r>
              <a:rPr dirty="0"/>
              <a:t>Deletion from Specific </a:t>
            </a:r>
            <a:r>
              <a:rPr spc="-10" dirty="0"/>
              <a:t>Index</a:t>
            </a:r>
          </a:p>
        </p:txBody>
      </p:sp>
      <p:sp>
        <p:nvSpPr>
          <p:cNvPr id="3" name="object 3"/>
          <p:cNvSpPr txBox="1"/>
          <p:nvPr/>
        </p:nvSpPr>
        <p:spPr>
          <a:xfrm>
            <a:off x="1865502" y="1254920"/>
            <a:ext cx="7275830" cy="1115695"/>
          </a:xfrm>
          <a:prstGeom prst="rect">
            <a:avLst/>
          </a:prstGeom>
        </p:spPr>
        <p:txBody>
          <a:bodyPr vert="horz" wrap="square" lIns="0" tIns="61594" rIns="0" bIns="0" rtlCol="0">
            <a:spAutoFit/>
          </a:bodyPr>
          <a:lstStyle/>
          <a:p>
            <a:pPr marL="12700" marR="5080" algn="just">
              <a:lnSpc>
                <a:spcPct val="87600"/>
              </a:lnSpc>
              <a:spcBef>
                <a:spcPts val="484"/>
              </a:spcBef>
            </a:pPr>
            <a:r>
              <a:rPr sz="2600" dirty="0">
                <a:latin typeface="Times New Roman"/>
                <a:cs typeface="Times New Roman"/>
              </a:rPr>
              <a:t>To</a:t>
            </a:r>
            <a:r>
              <a:rPr sz="2600" spc="-50" dirty="0">
                <a:latin typeface="Times New Roman"/>
                <a:cs typeface="Times New Roman"/>
              </a:rPr>
              <a:t> </a:t>
            </a:r>
            <a:r>
              <a:rPr sz="2600" dirty="0">
                <a:latin typeface="Times New Roman"/>
                <a:cs typeface="Times New Roman"/>
              </a:rPr>
              <a:t>remove</a:t>
            </a:r>
            <a:r>
              <a:rPr sz="2600" spc="-45" dirty="0">
                <a:latin typeface="Times New Roman"/>
                <a:cs typeface="Times New Roman"/>
              </a:rPr>
              <a:t> </a:t>
            </a:r>
            <a:r>
              <a:rPr sz="2600" dirty="0">
                <a:latin typeface="Times New Roman"/>
                <a:cs typeface="Times New Roman"/>
              </a:rPr>
              <a:t>an</a:t>
            </a:r>
            <a:r>
              <a:rPr sz="2600" spc="-50" dirty="0">
                <a:latin typeface="Times New Roman"/>
                <a:cs typeface="Times New Roman"/>
              </a:rPr>
              <a:t> </a:t>
            </a:r>
            <a:r>
              <a:rPr sz="2600" dirty="0">
                <a:latin typeface="Times New Roman"/>
                <a:cs typeface="Times New Roman"/>
              </a:rPr>
              <a:t>element</a:t>
            </a:r>
            <a:r>
              <a:rPr sz="2600" spc="-45" dirty="0">
                <a:latin typeface="Times New Roman"/>
                <a:cs typeface="Times New Roman"/>
              </a:rPr>
              <a:t> </a:t>
            </a:r>
            <a:r>
              <a:rPr sz="2600" dirty="0">
                <a:latin typeface="Times New Roman"/>
                <a:cs typeface="Times New Roman"/>
              </a:rPr>
              <a:t>at</a:t>
            </a:r>
            <a:r>
              <a:rPr sz="2600" spc="-50" dirty="0">
                <a:latin typeface="Times New Roman"/>
                <a:cs typeface="Times New Roman"/>
              </a:rPr>
              <a:t> </a:t>
            </a:r>
            <a:r>
              <a:rPr sz="2600" dirty="0">
                <a:latin typeface="Times New Roman"/>
                <a:cs typeface="Times New Roman"/>
              </a:rPr>
              <a:t>a</a:t>
            </a:r>
            <a:r>
              <a:rPr sz="2600" spc="-45" dirty="0">
                <a:latin typeface="Times New Roman"/>
                <a:cs typeface="Times New Roman"/>
              </a:rPr>
              <a:t> </a:t>
            </a:r>
            <a:r>
              <a:rPr sz="2600" dirty="0">
                <a:latin typeface="Times New Roman"/>
                <a:cs typeface="Times New Roman"/>
              </a:rPr>
              <a:t>specified</a:t>
            </a:r>
            <a:r>
              <a:rPr sz="2600" spc="-50" dirty="0">
                <a:latin typeface="Times New Roman"/>
                <a:cs typeface="Times New Roman"/>
              </a:rPr>
              <a:t> </a:t>
            </a:r>
            <a:r>
              <a:rPr sz="2600" dirty="0">
                <a:latin typeface="Times New Roman"/>
                <a:cs typeface="Times New Roman"/>
              </a:rPr>
              <a:t>index,</a:t>
            </a:r>
            <a:r>
              <a:rPr sz="2600" spc="-45" dirty="0">
                <a:latin typeface="Times New Roman"/>
                <a:cs typeface="Times New Roman"/>
              </a:rPr>
              <a:t> </a:t>
            </a:r>
            <a:r>
              <a:rPr sz="2600" dirty="0">
                <a:latin typeface="Times New Roman"/>
                <a:cs typeface="Times New Roman"/>
              </a:rPr>
              <a:t>shift</a:t>
            </a:r>
            <a:r>
              <a:rPr sz="2600" spc="-50" dirty="0">
                <a:latin typeface="Times New Roman"/>
                <a:cs typeface="Times New Roman"/>
              </a:rPr>
              <a:t> </a:t>
            </a:r>
            <a:r>
              <a:rPr sz="2600" dirty="0">
                <a:latin typeface="Times New Roman"/>
                <a:cs typeface="Times New Roman"/>
              </a:rPr>
              <a:t>all</a:t>
            </a:r>
            <a:r>
              <a:rPr sz="2600" spc="-45" dirty="0">
                <a:latin typeface="Times New Roman"/>
                <a:cs typeface="Times New Roman"/>
              </a:rPr>
              <a:t> </a:t>
            </a:r>
            <a:r>
              <a:rPr sz="2600" spc="-25" dirty="0">
                <a:latin typeface="Times New Roman"/>
                <a:cs typeface="Times New Roman"/>
              </a:rPr>
              <a:t>the </a:t>
            </a:r>
            <a:r>
              <a:rPr sz="2600" dirty="0">
                <a:latin typeface="Times New Roman"/>
                <a:cs typeface="Times New Roman"/>
              </a:rPr>
              <a:t>elements</a:t>
            </a:r>
            <a:r>
              <a:rPr sz="2600" spc="-55" dirty="0">
                <a:latin typeface="Times New Roman"/>
                <a:cs typeface="Times New Roman"/>
              </a:rPr>
              <a:t> </a:t>
            </a:r>
            <a:r>
              <a:rPr sz="2600" dirty="0">
                <a:latin typeface="Times New Roman"/>
                <a:cs typeface="Times New Roman"/>
              </a:rPr>
              <a:t>after</a:t>
            </a:r>
            <a:r>
              <a:rPr sz="2600" spc="-50" dirty="0">
                <a:latin typeface="Times New Roman"/>
                <a:cs typeface="Times New Roman"/>
              </a:rPr>
              <a:t> </a:t>
            </a:r>
            <a:r>
              <a:rPr sz="2600" dirty="0">
                <a:latin typeface="Times New Roman"/>
                <a:cs typeface="Times New Roman"/>
              </a:rPr>
              <a:t>the</a:t>
            </a:r>
            <a:r>
              <a:rPr sz="2600" spc="-50" dirty="0">
                <a:latin typeface="Times New Roman"/>
                <a:cs typeface="Times New Roman"/>
              </a:rPr>
              <a:t> </a:t>
            </a:r>
            <a:r>
              <a:rPr sz="2600" dirty="0">
                <a:latin typeface="Times New Roman"/>
                <a:cs typeface="Times New Roman"/>
              </a:rPr>
              <a:t>index</a:t>
            </a:r>
            <a:r>
              <a:rPr sz="2600" spc="-55" dirty="0">
                <a:latin typeface="Times New Roman"/>
                <a:cs typeface="Times New Roman"/>
              </a:rPr>
              <a:t> </a:t>
            </a:r>
            <a:r>
              <a:rPr sz="2600" dirty="0">
                <a:latin typeface="Times New Roman"/>
                <a:cs typeface="Times New Roman"/>
              </a:rPr>
              <a:t>to</a:t>
            </a:r>
            <a:r>
              <a:rPr sz="2600" spc="-50" dirty="0">
                <a:latin typeface="Times New Roman"/>
                <a:cs typeface="Times New Roman"/>
              </a:rPr>
              <a:t> </a:t>
            </a:r>
            <a:r>
              <a:rPr sz="2600" dirty="0">
                <a:latin typeface="Times New Roman"/>
                <a:cs typeface="Times New Roman"/>
              </a:rPr>
              <a:t>the</a:t>
            </a:r>
            <a:r>
              <a:rPr sz="2600" spc="-50" dirty="0">
                <a:latin typeface="Times New Roman"/>
                <a:cs typeface="Times New Roman"/>
              </a:rPr>
              <a:t> </a:t>
            </a:r>
            <a:r>
              <a:rPr sz="2600" dirty="0">
                <a:latin typeface="Times New Roman"/>
                <a:cs typeface="Times New Roman"/>
              </a:rPr>
              <a:t>left</a:t>
            </a:r>
            <a:r>
              <a:rPr sz="2600" spc="-50" dirty="0">
                <a:latin typeface="Times New Roman"/>
                <a:cs typeface="Times New Roman"/>
              </a:rPr>
              <a:t> </a:t>
            </a:r>
            <a:r>
              <a:rPr sz="2600" dirty="0">
                <a:latin typeface="Times New Roman"/>
                <a:cs typeface="Times New Roman"/>
              </a:rPr>
              <a:t>by</a:t>
            </a:r>
            <a:r>
              <a:rPr sz="2600" spc="-55" dirty="0">
                <a:latin typeface="Times New Roman"/>
                <a:cs typeface="Times New Roman"/>
              </a:rPr>
              <a:t> </a:t>
            </a:r>
            <a:r>
              <a:rPr sz="2600" dirty="0">
                <a:latin typeface="Times New Roman"/>
                <a:cs typeface="Times New Roman"/>
              </a:rPr>
              <a:t>one</a:t>
            </a:r>
            <a:r>
              <a:rPr sz="2600" spc="-50" dirty="0">
                <a:latin typeface="Times New Roman"/>
                <a:cs typeface="Times New Roman"/>
              </a:rPr>
              <a:t> </a:t>
            </a:r>
            <a:r>
              <a:rPr sz="2600" dirty="0">
                <a:latin typeface="Times New Roman"/>
                <a:cs typeface="Times New Roman"/>
              </a:rPr>
              <a:t>position</a:t>
            </a:r>
            <a:r>
              <a:rPr sz="2600" spc="-50" dirty="0">
                <a:latin typeface="Times New Roman"/>
                <a:cs typeface="Times New Roman"/>
              </a:rPr>
              <a:t> </a:t>
            </a:r>
            <a:r>
              <a:rPr sz="2600" spc="-25" dirty="0">
                <a:latin typeface="Times New Roman"/>
                <a:cs typeface="Times New Roman"/>
              </a:rPr>
              <a:t>and </a:t>
            </a:r>
            <a:r>
              <a:rPr sz="2600" dirty="0">
                <a:latin typeface="Times New Roman"/>
                <a:cs typeface="Times New Roman"/>
              </a:rPr>
              <a:t>decrease</a:t>
            </a:r>
            <a:r>
              <a:rPr sz="2600" spc="-50" dirty="0">
                <a:latin typeface="Times New Roman"/>
                <a:cs typeface="Times New Roman"/>
              </a:rPr>
              <a:t> </a:t>
            </a:r>
            <a:r>
              <a:rPr sz="2600" dirty="0">
                <a:latin typeface="Times New Roman"/>
                <a:cs typeface="Times New Roman"/>
              </a:rPr>
              <a:t>the</a:t>
            </a:r>
            <a:r>
              <a:rPr sz="2600" spc="-50" dirty="0">
                <a:latin typeface="Times New Roman"/>
                <a:cs typeface="Times New Roman"/>
              </a:rPr>
              <a:t> </a:t>
            </a:r>
            <a:r>
              <a:rPr sz="2600" dirty="0">
                <a:latin typeface="Times New Roman"/>
                <a:cs typeface="Times New Roman"/>
              </a:rPr>
              <a:t>list</a:t>
            </a:r>
            <a:r>
              <a:rPr sz="2600" spc="-50" dirty="0">
                <a:latin typeface="Times New Roman"/>
                <a:cs typeface="Times New Roman"/>
              </a:rPr>
              <a:t> </a:t>
            </a:r>
            <a:r>
              <a:rPr sz="2600" dirty="0">
                <a:latin typeface="Times New Roman"/>
                <a:cs typeface="Times New Roman"/>
              </a:rPr>
              <a:t>size</a:t>
            </a:r>
            <a:r>
              <a:rPr sz="2600" spc="-50" dirty="0">
                <a:latin typeface="Times New Roman"/>
                <a:cs typeface="Times New Roman"/>
              </a:rPr>
              <a:t> </a:t>
            </a:r>
            <a:r>
              <a:rPr sz="2600" dirty="0">
                <a:latin typeface="Times New Roman"/>
                <a:cs typeface="Times New Roman"/>
              </a:rPr>
              <a:t>by</a:t>
            </a:r>
            <a:r>
              <a:rPr sz="2600" spc="-45" dirty="0">
                <a:latin typeface="Times New Roman"/>
                <a:cs typeface="Times New Roman"/>
              </a:rPr>
              <a:t> </a:t>
            </a:r>
            <a:r>
              <a:rPr sz="2600" spc="-25" dirty="0">
                <a:latin typeface="Times New Roman"/>
                <a:cs typeface="Times New Roman"/>
              </a:rPr>
              <a:t>1.</a:t>
            </a:r>
            <a:endParaRPr sz="2600" dirty="0">
              <a:latin typeface="Times New Roman"/>
              <a:cs typeface="Times New Roman"/>
            </a:endParaRPr>
          </a:p>
        </p:txBody>
      </p:sp>
      <p:sp>
        <p:nvSpPr>
          <p:cNvPr id="4" name="object 4"/>
          <p:cNvSpPr/>
          <p:nvPr/>
        </p:nvSpPr>
        <p:spPr>
          <a:xfrm>
            <a:off x="3820646" y="3062609"/>
            <a:ext cx="6045200" cy="379730"/>
          </a:xfrm>
          <a:custGeom>
            <a:avLst/>
            <a:gdLst/>
            <a:ahLst/>
            <a:cxnLst/>
            <a:rect l="l" t="t" r="r" b="b"/>
            <a:pathLst>
              <a:path w="6045200" h="379729">
                <a:moveTo>
                  <a:pt x="6044910" y="0"/>
                </a:moveTo>
                <a:lnTo>
                  <a:pt x="0" y="0"/>
                </a:lnTo>
                <a:lnTo>
                  <a:pt x="0" y="379488"/>
                </a:lnTo>
                <a:lnTo>
                  <a:pt x="6044910" y="379488"/>
                </a:lnTo>
                <a:lnTo>
                  <a:pt x="6044910" y="0"/>
                </a:lnTo>
                <a:close/>
              </a:path>
            </a:pathLst>
          </a:custGeom>
          <a:ln w="22329">
            <a:solidFill>
              <a:srgbClr val="000000"/>
            </a:solidFill>
          </a:ln>
        </p:spPr>
        <p:txBody>
          <a:bodyPr wrap="square" lIns="0" tIns="0" rIns="0" bIns="0" rtlCol="0"/>
          <a:lstStyle/>
          <a:p>
            <a:endParaRPr/>
          </a:p>
        </p:txBody>
      </p:sp>
      <p:sp>
        <p:nvSpPr>
          <p:cNvPr id="5" name="object 5"/>
          <p:cNvSpPr txBox="1"/>
          <p:nvPr/>
        </p:nvSpPr>
        <p:spPr>
          <a:xfrm>
            <a:off x="3820647" y="3062609"/>
            <a:ext cx="401955" cy="269946"/>
          </a:xfrm>
          <a:prstGeom prst="rect">
            <a:avLst/>
          </a:prstGeom>
          <a:ln w="22298">
            <a:solidFill>
              <a:srgbClr val="000000"/>
            </a:solidFill>
          </a:ln>
        </p:spPr>
        <p:txBody>
          <a:bodyPr vert="horz" wrap="square" lIns="0" tIns="635" rIns="0" bIns="0" rtlCol="0">
            <a:spAutoFit/>
          </a:bodyPr>
          <a:lstStyle/>
          <a:p>
            <a:pPr marL="88900">
              <a:spcBef>
                <a:spcPts val="5"/>
              </a:spcBef>
            </a:pPr>
            <a:r>
              <a:rPr sz="1750" spc="-25" dirty="0">
                <a:latin typeface="Times New Roman"/>
                <a:cs typeface="Times New Roman"/>
              </a:rPr>
              <a:t>e</a:t>
            </a:r>
            <a:r>
              <a:rPr sz="1575" spc="-37" baseline="-18518" dirty="0">
                <a:latin typeface="Times New Roman"/>
                <a:cs typeface="Times New Roman"/>
              </a:rPr>
              <a:t>0</a:t>
            </a:r>
            <a:endParaRPr sz="1575" baseline="-18518">
              <a:latin typeface="Times New Roman"/>
              <a:cs typeface="Times New Roman"/>
            </a:endParaRPr>
          </a:p>
        </p:txBody>
      </p:sp>
      <p:grpSp>
        <p:nvGrpSpPr>
          <p:cNvPr id="6" name="object 6"/>
          <p:cNvGrpSpPr/>
          <p:nvPr/>
        </p:nvGrpSpPr>
        <p:grpSpPr>
          <a:xfrm>
            <a:off x="8225757" y="3051173"/>
            <a:ext cx="1228090" cy="402590"/>
            <a:chOff x="6701757" y="3051173"/>
            <a:chExt cx="1228090" cy="402590"/>
          </a:xfrm>
        </p:grpSpPr>
        <p:sp>
          <p:nvSpPr>
            <p:cNvPr id="7" name="object 7"/>
            <p:cNvSpPr/>
            <p:nvPr/>
          </p:nvSpPr>
          <p:spPr>
            <a:xfrm>
              <a:off x="6713187" y="3062603"/>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8" name="object 8"/>
            <p:cNvSpPr/>
            <p:nvPr/>
          </p:nvSpPr>
          <p:spPr>
            <a:xfrm>
              <a:off x="7114759" y="3062603"/>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9" name="object 9"/>
            <p:cNvSpPr/>
            <p:nvPr/>
          </p:nvSpPr>
          <p:spPr>
            <a:xfrm>
              <a:off x="7516330" y="3062603"/>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10" name="object 10"/>
            <p:cNvSpPr/>
            <p:nvPr/>
          </p:nvSpPr>
          <p:spPr>
            <a:xfrm>
              <a:off x="7917901" y="3062603"/>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grpSp>
      <p:sp>
        <p:nvSpPr>
          <p:cNvPr id="11" name="object 11"/>
          <p:cNvSpPr txBox="1"/>
          <p:nvPr/>
        </p:nvSpPr>
        <p:spPr>
          <a:xfrm>
            <a:off x="3942080" y="2692325"/>
            <a:ext cx="539115" cy="294005"/>
          </a:xfrm>
          <a:prstGeom prst="rect">
            <a:avLst/>
          </a:prstGeom>
        </p:spPr>
        <p:txBody>
          <a:bodyPr vert="horz" wrap="square" lIns="0" tIns="13335" rIns="0" bIns="0" rtlCol="0">
            <a:spAutoFit/>
          </a:bodyPr>
          <a:lstStyle/>
          <a:p>
            <a:pPr marL="12700">
              <a:spcBef>
                <a:spcPts val="105"/>
              </a:spcBef>
              <a:tabLst>
                <a:tab pos="414020" algn="l"/>
              </a:tabLst>
            </a:pPr>
            <a:r>
              <a:rPr sz="1750" spc="-50" dirty="0">
                <a:latin typeface="Times New Roman"/>
                <a:cs typeface="Times New Roman"/>
              </a:rPr>
              <a:t>0</a:t>
            </a:r>
            <a:r>
              <a:rPr sz="1750"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12" name="object 12"/>
          <p:cNvSpPr txBox="1"/>
          <p:nvPr/>
        </p:nvSpPr>
        <p:spPr>
          <a:xfrm>
            <a:off x="4700270" y="2580312"/>
            <a:ext cx="248920" cy="294005"/>
          </a:xfrm>
          <a:prstGeom prst="rect">
            <a:avLst/>
          </a:prstGeom>
        </p:spPr>
        <p:txBody>
          <a:bodyPr vert="horz" wrap="square" lIns="0" tIns="13335" rIns="0" bIns="0" rtlCol="0">
            <a:spAutoFit/>
          </a:bodyPr>
          <a:lstStyle/>
          <a:p>
            <a:pPr marL="12700">
              <a:spcBef>
                <a:spcPts val="105"/>
              </a:spcBef>
            </a:pPr>
            <a:r>
              <a:rPr sz="1750" spc="5" dirty="0">
                <a:latin typeface="Times New Roman"/>
                <a:cs typeface="Times New Roman"/>
              </a:rPr>
              <a:t>…</a:t>
            </a:r>
            <a:endParaRPr sz="1750">
              <a:latin typeface="Times New Roman"/>
              <a:cs typeface="Times New Roman"/>
            </a:endParaRPr>
          </a:p>
        </p:txBody>
      </p:sp>
      <p:sp>
        <p:nvSpPr>
          <p:cNvPr id="13" name="object 13"/>
          <p:cNvSpPr txBox="1"/>
          <p:nvPr/>
        </p:nvSpPr>
        <p:spPr>
          <a:xfrm>
            <a:off x="5547614" y="2692325"/>
            <a:ext cx="673100" cy="294005"/>
          </a:xfrm>
          <a:prstGeom prst="rect">
            <a:avLst/>
          </a:prstGeom>
        </p:spPr>
        <p:txBody>
          <a:bodyPr vert="horz" wrap="square" lIns="0" tIns="13335" rIns="0" bIns="0" rtlCol="0">
            <a:spAutoFit/>
          </a:bodyPr>
          <a:lstStyle/>
          <a:p>
            <a:pPr marL="12700">
              <a:spcBef>
                <a:spcPts val="105"/>
              </a:spcBef>
              <a:tabLst>
                <a:tab pos="347345" algn="l"/>
              </a:tabLst>
            </a:pPr>
            <a:r>
              <a:rPr sz="1750" spc="-50" dirty="0">
                <a:latin typeface="Times New Roman"/>
                <a:cs typeface="Times New Roman"/>
              </a:rPr>
              <a:t>i</a:t>
            </a:r>
            <a:r>
              <a:rPr sz="1750" dirty="0">
                <a:latin typeface="Times New Roman"/>
                <a:cs typeface="Times New Roman"/>
              </a:rPr>
              <a:t>	</a:t>
            </a:r>
            <a:r>
              <a:rPr sz="1750" spc="-25" dirty="0">
                <a:latin typeface="Times New Roman"/>
                <a:cs typeface="Times New Roman"/>
              </a:rPr>
              <a:t>i+1</a:t>
            </a:r>
            <a:endParaRPr sz="1750">
              <a:latin typeface="Times New Roman"/>
              <a:cs typeface="Times New Roman"/>
            </a:endParaRPr>
          </a:p>
        </p:txBody>
      </p:sp>
      <p:sp>
        <p:nvSpPr>
          <p:cNvPr id="14" name="object 14"/>
          <p:cNvSpPr txBox="1"/>
          <p:nvPr/>
        </p:nvSpPr>
        <p:spPr>
          <a:xfrm>
            <a:off x="7064755" y="2692325"/>
            <a:ext cx="605790" cy="294005"/>
          </a:xfrm>
          <a:prstGeom prst="rect">
            <a:avLst/>
          </a:prstGeom>
        </p:spPr>
        <p:txBody>
          <a:bodyPr vert="horz" wrap="square" lIns="0" tIns="13335" rIns="0" bIns="0" rtlCol="0">
            <a:spAutoFit/>
          </a:bodyPr>
          <a:lstStyle/>
          <a:p>
            <a:pPr marL="12700">
              <a:spcBef>
                <a:spcPts val="105"/>
              </a:spcBef>
              <a:tabLst>
                <a:tab pos="480695" algn="l"/>
              </a:tabLst>
            </a:pPr>
            <a:r>
              <a:rPr sz="1750" spc="-40" dirty="0">
                <a:latin typeface="Times New Roman"/>
                <a:cs typeface="Times New Roman"/>
              </a:rPr>
              <a:t>k-</a:t>
            </a:r>
            <a:r>
              <a:rPr sz="1750" spc="-50" dirty="0">
                <a:latin typeface="Times New Roman"/>
                <a:cs typeface="Times New Roman"/>
              </a:rPr>
              <a:t>1</a:t>
            </a:r>
            <a:r>
              <a:rPr sz="1750" dirty="0">
                <a:latin typeface="Times New Roman"/>
                <a:cs typeface="Times New Roman"/>
              </a:rPr>
              <a:t>	</a:t>
            </a:r>
            <a:r>
              <a:rPr sz="1750" spc="-50" dirty="0">
                <a:latin typeface="Times New Roman"/>
                <a:cs typeface="Times New Roman"/>
              </a:rPr>
              <a:t>k</a:t>
            </a:r>
            <a:endParaRPr sz="1750">
              <a:latin typeface="Times New Roman"/>
              <a:cs typeface="Times New Roman"/>
            </a:endParaRPr>
          </a:p>
        </p:txBody>
      </p:sp>
      <p:sp>
        <p:nvSpPr>
          <p:cNvPr id="15" name="object 15"/>
          <p:cNvSpPr txBox="1"/>
          <p:nvPr/>
        </p:nvSpPr>
        <p:spPr>
          <a:xfrm>
            <a:off x="1777934" y="2670226"/>
            <a:ext cx="1753235" cy="561340"/>
          </a:xfrm>
          <a:prstGeom prst="rect">
            <a:avLst/>
          </a:prstGeom>
        </p:spPr>
        <p:txBody>
          <a:bodyPr vert="horz" wrap="square" lIns="0" tIns="13335" rIns="0" bIns="0" rtlCol="0">
            <a:spAutoFit/>
          </a:bodyPr>
          <a:lstStyle/>
          <a:p>
            <a:pPr marL="12700" marR="5080">
              <a:spcBef>
                <a:spcPts val="105"/>
              </a:spcBef>
            </a:pPr>
            <a:r>
              <a:rPr sz="1750" dirty="0">
                <a:latin typeface="Times New Roman"/>
                <a:cs typeface="Times New Roman"/>
              </a:rPr>
              <a:t>Before</a:t>
            </a:r>
            <a:r>
              <a:rPr sz="1750" spc="-10" dirty="0">
                <a:latin typeface="Times New Roman"/>
                <a:cs typeface="Times New Roman"/>
              </a:rPr>
              <a:t> </a:t>
            </a:r>
            <a:r>
              <a:rPr sz="1750" dirty="0">
                <a:latin typeface="Times New Roman"/>
                <a:cs typeface="Times New Roman"/>
              </a:rPr>
              <a:t>deleting</a:t>
            </a:r>
            <a:r>
              <a:rPr sz="1750" spc="75" dirty="0">
                <a:latin typeface="Times New Roman"/>
                <a:cs typeface="Times New Roman"/>
              </a:rPr>
              <a:t> </a:t>
            </a:r>
            <a:r>
              <a:rPr sz="1750" spc="-25" dirty="0">
                <a:latin typeface="Times New Roman"/>
                <a:cs typeface="Times New Roman"/>
              </a:rPr>
              <a:t>the </a:t>
            </a:r>
            <a:r>
              <a:rPr sz="1750" dirty="0">
                <a:latin typeface="Times New Roman"/>
                <a:cs typeface="Times New Roman"/>
              </a:rPr>
              <a:t>element</a:t>
            </a:r>
            <a:r>
              <a:rPr sz="1750" spc="-65" dirty="0">
                <a:latin typeface="Times New Roman"/>
                <a:cs typeface="Times New Roman"/>
              </a:rPr>
              <a:t> </a:t>
            </a:r>
            <a:r>
              <a:rPr sz="1750" spc="45" dirty="0">
                <a:latin typeface="Times New Roman"/>
                <a:cs typeface="Times New Roman"/>
              </a:rPr>
              <a:t>at</a:t>
            </a:r>
            <a:r>
              <a:rPr sz="1750" spc="-60" dirty="0">
                <a:latin typeface="Times New Roman"/>
                <a:cs typeface="Times New Roman"/>
              </a:rPr>
              <a:t> </a:t>
            </a:r>
            <a:r>
              <a:rPr sz="1750" dirty="0">
                <a:latin typeface="Times New Roman"/>
                <a:cs typeface="Times New Roman"/>
              </a:rPr>
              <a:t>index</a:t>
            </a:r>
            <a:r>
              <a:rPr sz="1750" spc="75" dirty="0">
                <a:latin typeface="Times New Roman"/>
                <a:cs typeface="Times New Roman"/>
              </a:rPr>
              <a:t> </a:t>
            </a:r>
            <a:r>
              <a:rPr sz="1750" spc="-60" dirty="0">
                <a:latin typeface="Times New Roman"/>
                <a:cs typeface="Times New Roman"/>
              </a:rPr>
              <a:t>i</a:t>
            </a:r>
            <a:endParaRPr sz="1750">
              <a:latin typeface="Times New Roman"/>
              <a:cs typeface="Times New Roman"/>
            </a:endParaRPr>
          </a:p>
        </p:txBody>
      </p:sp>
      <p:sp>
        <p:nvSpPr>
          <p:cNvPr id="16" name="object 16"/>
          <p:cNvSpPr txBox="1"/>
          <p:nvPr/>
        </p:nvSpPr>
        <p:spPr>
          <a:xfrm>
            <a:off x="4222222" y="3062609"/>
            <a:ext cx="401955" cy="269946"/>
          </a:xfrm>
          <a:prstGeom prst="rect">
            <a:avLst/>
          </a:prstGeom>
          <a:ln w="22298">
            <a:solidFill>
              <a:srgbClr val="000000"/>
            </a:solidFill>
          </a:ln>
        </p:spPr>
        <p:txBody>
          <a:bodyPr vert="horz" wrap="square" lIns="0" tIns="635" rIns="0" bIns="0" rtlCol="0">
            <a:spAutoFit/>
          </a:bodyPr>
          <a:lstStyle/>
          <a:p>
            <a:pPr marL="66675">
              <a:spcBef>
                <a:spcPts val="5"/>
              </a:spcBef>
            </a:pPr>
            <a:r>
              <a:rPr sz="1750" spc="-25" dirty="0">
                <a:latin typeface="Times New Roman"/>
                <a:cs typeface="Times New Roman"/>
              </a:rPr>
              <a:t>e</a:t>
            </a:r>
            <a:r>
              <a:rPr sz="1575" spc="-37" baseline="-18518" dirty="0">
                <a:latin typeface="Times New Roman"/>
                <a:cs typeface="Times New Roman"/>
              </a:rPr>
              <a:t>1</a:t>
            </a:r>
            <a:endParaRPr sz="1575" baseline="-18518">
              <a:latin typeface="Times New Roman"/>
              <a:cs typeface="Times New Roman"/>
            </a:endParaRPr>
          </a:p>
        </p:txBody>
      </p:sp>
      <p:sp>
        <p:nvSpPr>
          <p:cNvPr id="17" name="object 17"/>
          <p:cNvSpPr txBox="1"/>
          <p:nvPr/>
        </p:nvSpPr>
        <p:spPr>
          <a:xfrm>
            <a:off x="4623794" y="3062609"/>
            <a:ext cx="401955" cy="292388"/>
          </a:xfrm>
          <a:prstGeom prst="rect">
            <a:avLst/>
          </a:prstGeom>
          <a:ln w="22298">
            <a:solidFill>
              <a:srgbClr val="000000"/>
            </a:solidFill>
          </a:ln>
        </p:spPr>
        <p:txBody>
          <a:bodyPr vert="horz" wrap="square" lIns="0" tIns="22860" rIns="0" bIns="0" rtlCol="0">
            <a:spAutoFit/>
          </a:bodyPr>
          <a:lstStyle/>
          <a:p>
            <a:pPr marL="88900">
              <a:spcBef>
                <a:spcPts val="180"/>
              </a:spcBef>
            </a:pPr>
            <a:r>
              <a:rPr sz="1750" spc="5" dirty="0">
                <a:latin typeface="Times New Roman"/>
                <a:cs typeface="Times New Roman"/>
              </a:rPr>
              <a:t>…</a:t>
            </a:r>
            <a:endParaRPr sz="1750">
              <a:latin typeface="Times New Roman"/>
              <a:cs typeface="Times New Roman"/>
            </a:endParaRPr>
          </a:p>
        </p:txBody>
      </p:sp>
      <p:sp>
        <p:nvSpPr>
          <p:cNvPr id="18" name="object 18"/>
          <p:cNvSpPr txBox="1"/>
          <p:nvPr/>
        </p:nvSpPr>
        <p:spPr>
          <a:xfrm>
            <a:off x="5426937" y="3062609"/>
            <a:ext cx="401955" cy="314830"/>
          </a:xfrm>
          <a:prstGeom prst="rect">
            <a:avLst/>
          </a:prstGeom>
          <a:ln w="22298">
            <a:solidFill>
              <a:srgbClr val="000000"/>
            </a:solidFill>
          </a:ln>
        </p:spPr>
        <p:txBody>
          <a:bodyPr vert="horz" wrap="square" lIns="0" tIns="45085" rIns="0" bIns="0" rtlCol="0">
            <a:spAutoFit/>
          </a:bodyPr>
          <a:lstStyle/>
          <a:p>
            <a:pPr marL="88900">
              <a:spcBef>
                <a:spcPts val="355"/>
              </a:spcBef>
            </a:pPr>
            <a:r>
              <a:rPr sz="1750" spc="-25" dirty="0">
                <a:latin typeface="Times New Roman"/>
                <a:cs typeface="Times New Roman"/>
              </a:rPr>
              <a:t>e</a:t>
            </a:r>
            <a:r>
              <a:rPr sz="1575" spc="-37" baseline="-10582" dirty="0">
                <a:latin typeface="Times New Roman"/>
                <a:cs typeface="Times New Roman"/>
              </a:rPr>
              <a:t>i</a:t>
            </a:r>
            <a:endParaRPr sz="1575" baseline="-10582">
              <a:latin typeface="Times New Roman"/>
              <a:cs typeface="Times New Roman"/>
            </a:endParaRPr>
          </a:p>
        </p:txBody>
      </p:sp>
      <p:sp>
        <p:nvSpPr>
          <p:cNvPr id="19" name="object 19"/>
          <p:cNvSpPr txBox="1"/>
          <p:nvPr/>
        </p:nvSpPr>
        <p:spPr>
          <a:xfrm>
            <a:off x="5828507" y="3062609"/>
            <a:ext cx="424180" cy="359714"/>
          </a:xfrm>
          <a:prstGeom prst="rect">
            <a:avLst/>
          </a:prstGeom>
          <a:ln w="22298">
            <a:solidFill>
              <a:srgbClr val="000000"/>
            </a:solidFill>
          </a:ln>
        </p:spPr>
        <p:txBody>
          <a:bodyPr vert="horz" wrap="square" lIns="0" tIns="89535" rIns="0" bIns="0" rtlCol="0">
            <a:spAutoFit/>
          </a:bodyPr>
          <a:lstStyle/>
          <a:p>
            <a:pPr marL="43815">
              <a:spcBef>
                <a:spcPts val="705"/>
              </a:spcBef>
            </a:pPr>
            <a:r>
              <a:rPr sz="2625" spc="-30" baseline="11111" dirty="0">
                <a:latin typeface="Times New Roman"/>
                <a:cs typeface="Times New Roman"/>
              </a:rPr>
              <a:t>e</a:t>
            </a:r>
            <a:r>
              <a:rPr sz="1050" spc="-20" dirty="0">
                <a:latin typeface="Times New Roman"/>
                <a:cs typeface="Times New Roman"/>
              </a:rPr>
              <a:t>i+1</a:t>
            </a:r>
            <a:endParaRPr sz="1050">
              <a:latin typeface="Times New Roman"/>
              <a:cs typeface="Times New Roman"/>
            </a:endParaRPr>
          </a:p>
        </p:txBody>
      </p:sp>
      <p:sp>
        <p:nvSpPr>
          <p:cNvPr id="20" name="object 20"/>
          <p:cNvSpPr txBox="1"/>
          <p:nvPr/>
        </p:nvSpPr>
        <p:spPr>
          <a:xfrm>
            <a:off x="6395720" y="2625269"/>
            <a:ext cx="248920" cy="294005"/>
          </a:xfrm>
          <a:prstGeom prst="rect">
            <a:avLst/>
          </a:prstGeom>
        </p:spPr>
        <p:txBody>
          <a:bodyPr vert="horz" wrap="square" lIns="0" tIns="13335" rIns="0" bIns="0" rtlCol="0">
            <a:spAutoFit/>
          </a:bodyPr>
          <a:lstStyle/>
          <a:p>
            <a:pPr marL="12700">
              <a:spcBef>
                <a:spcPts val="105"/>
              </a:spcBef>
            </a:pPr>
            <a:r>
              <a:rPr sz="1750" spc="5" dirty="0">
                <a:latin typeface="Times New Roman"/>
                <a:cs typeface="Times New Roman"/>
              </a:rPr>
              <a:t>…</a:t>
            </a:r>
            <a:endParaRPr sz="1750">
              <a:latin typeface="Times New Roman"/>
              <a:cs typeface="Times New Roman"/>
            </a:endParaRPr>
          </a:p>
        </p:txBody>
      </p:sp>
      <p:sp>
        <p:nvSpPr>
          <p:cNvPr id="21" name="object 21"/>
          <p:cNvSpPr/>
          <p:nvPr/>
        </p:nvSpPr>
        <p:spPr>
          <a:xfrm>
            <a:off x="6408420" y="3062478"/>
            <a:ext cx="513080" cy="334645"/>
          </a:xfrm>
          <a:custGeom>
            <a:avLst/>
            <a:gdLst/>
            <a:ahLst/>
            <a:cxnLst/>
            <a:rect l="l" t="t" r="r" b="b"/>
            <a:pathLst>
              <a:path w="513079" h="334645">
                <a:moveTo>
                  <a:pt x="512825" y="334517"/>
                </a:moveTo>
                <a:lnTo>
                  <a:pt x="512825" y="0"/>
                </a:lnTo>
                <a:lnTo>
                  <a:pt x="0" y="0"/>
                </a:lnTo>
                <a:lnTo>
                  <a:pt x="0" y="334517"/>
                </a:lnTo>
                <a:lnTo>
                  <a:pt x="512825" y="334517"/>
                </a:lnTo>
                <a:close/>
              </a:path>
            </a:pathLst>
          </a:custGeom>
          <a:solidFill>
            <a:srgbClr val="FFFFFF"/>
          </a:solidFill>
        </p:spPr>
        <p:txBody>
          <a:bodyPr wrap="square" lIns="0" tIns="0" rIns="0" bIns="0" rtlCol="0"/>
          <a:lstStyle/>
          <a:p>
            <a:endParaRPr/>
          </a:p>
        </p:txBody>
      </p:sp>
      <p:sp>
        <p:nvSpPr>
          <p:cNvPr id="22" name="object 22"/>
          <p:cNvSpPr txBox="1"/>
          <p:nvPr/>
        </p:nvSpPr>
        <p:spPr>
          <a:xfrm>
            <a:off x="6252176" y="3062609"/>
            <a:ext cx="780415" cy="269946"/>
          </a:xfrm>
          <a:prstGeom prst="rect">
            <a:avLst/>
          </a:prstGeom>
          <a:ln w="22298">
            <a:solidFill>
              <a:srgbClr val="000000"/>
            </a:solidFill>
          </a:ln>
        </p:spPr>
        <p:txBody>
          <a:bodyPr vert="horz" wrap="square" lIns="0" tIns="635" rIns="0" bIns="0" rtlCol="0">
            <a:spAutoFit/>
          </a:bodyPr>
          <a:lstStyle/>
          <a:p>
            <a:pPr marL="177800">
              <a:spcBef>
                <a:spcPts val="5"/>
              </a:spcBef>
            </a:pPr>
            <a:r>
              <a:rPr sz="1750" spc="5" dirty="0">
                <a:latin typeface="Times New Roman"/>
                <a:cs typeface="Times New Roman"/>
              </a:rPr>
              <a:t>…</a:t>
            </a:r>
            <a:endParaRPr sz="1750">
              <a:latin typeface="Times New Roman"/>
              <a:cs typeface="Times New Roman"/>
            </a:endParaRPr>
          </a:p>
        </p:txBody>
      </p:sp>
      <p:sp>
        <p:nvSpPr>
          <p:cNvPr id="23" name="object 23"/>
          <p:cNvSpPr txBox="1"/>
          <p:nvPr/>
        </p:nvSpPr>
        <p:spPr>
          <a:xfrm>
            <a:off x="7032461" y="3062609"/>
            <a:ext cx="401955" cy="359714"/>
          </a:xfrm>
          <a:prstGeom prst="rect">
            <a:avLst/>
          </a:prstGeom>
          <a:ln w="22298">
            <a:solidFill>
              <a:srgbClr val="000000"/>
            </a:solidFill>
          </a:ln>
        </p:spPr>
        <p:txBody>
          <a:bodyPr vert="horz" wrap="square" lIns="0" tIns="89535" rIns="0" bIns="0" rtlCol="0">
            <a:spAutoFit/>
          </a:bodyPr>
          <a:lstStyle/>
          <a:p>
            <a:pPr marL="22860">
              <a:spcBef>
                <a:spcPts val="705"/>
              </a:spcBef>
            </a:pPr>
            <a:r>
              <a:rPr sz="2625" baseline="11111" dirty="0">
                <a:latin typeface="Times New Roman"/>
                <a:cs typeface="Times New Roman"/>
              </a:rPr>
              <a:t>e</a:t>
            </a:r>
            <a:r>
              <a:rPr sz="1050" dirty="0">
                <a:latin typeface="Times New Roman"/>
                <a:cs typeface="Times New Roman"/>
              </a:rPr>
              <a:t>k-</a:t>
            </a:r>
            <a:r>
              <a:rPr sz="1050" spc="-50" dirty="0">
                <a:latin typeface="Times New Roman"/>
                <a:cs typeface="Times New Roman"/>
              </a:rPr>
              <a:t>1</a:t>
            </a:r>
            <a:endParaRPr sz="1050">
              <a:latin typeface="Times New Roman"/>
              <a:cs typeface="Times New Roman"/>
            </a:endParaRPr>
          </a:p>
        </p:txBody>
      </p:sp>
      <p:grpSp>
        <p:nvGrpSpPr>
          <p:cNvPr id="24" name="object 24"/>
          <p:cNvGrpSpPr/>
          <p:nvPr/>
        </p:nvGrpSpPr>
        <p:grpSpPr>
          <a:xfrm>
            <a:off x="8649425" y="3028309"/>
            <a:ext cx="1696720" cy="1073150"/>
            <a:chOff x="7125425" y="3028309"/>
            <a:chExt cx="1696720" cy="1073150"/>
          </a:xfrm>
        </p:grpSpPr>
        <p:sp>
          <p:nvSpPr>
            <p:cNvPr id="25" name="object 25"/>
            <p:cNvSpPr/>
            <p:nvPr/>
          </p:nvSpPr>
          <p:spPr>
            <a:xfrm>
              <a:off x="8096250" y="3464051"/>
              <a:ext cx="134620" cy="424815"/>
            </a:xfrm>
            <a:custGeom>
              <a:avLst/>
              <a:gdLst/>
              <a:ahLst/>
              <a:cxnLst/>
              <a:rect l="l" t="t" r="r" b="b"/>
              <a:pathLst>
                <a:path w="134620" h="424814">
                  <a:moveTo>
                    <a:pt x="134111" y="134111"/>
                  </a:moveTo>
                  <a:lnTo>
                    <a:pt x="67055" y="0"/>
                  </a:lnTo>
                  <a:lnTo>
                    <a:pt x="0" y="134111"/>
                  </a:lnTo>
                  <a:lnTo>
                    <a:pt x="44957" y="104480"/>
                  </a:lnTo>
                  <a:lnTo>
                    <a:pt x="44957" y="89915"/>
                  </a:lnTo>
                  <a:lnTo>
                    <a:pt x="67055" y="89915"/>
                  </a:lnTo>
                  <a:lnTo>
                    <a:pt x="134111" y="134111"/>
                  </a:lnTo>
                  <a:close/>
                </a:path>
                <a:path w="134620" h="424814">
                  <a:moveTo>
                    <a:pt x="67055" y="89915"/>
                  </a:moveTo>
                  <a:lnTo>
                    <a:pt x="44957" y="89915"/>
                  </a:lnTo>
                  <a:lnTo>
                    <a:pt x="44957" y="104480"/>
                  </a:lnTo>
                  <a:lnTo>
                    <a:pt x="67055" y="89915"/>
                  </a:lnTo>
                  <a:close/>
                </a:path>
                <a:path w="134620" h="424814">
                  <a:moveTo>
                    <a:pt x="67055" y="424433"/>
                  </a:moveTo>
                  <a:lnTo>
                    <a:pt x="67055" y="89915"/>
                  </a:lnTo>
                  <a:lnTo>
                    <a:pt x="44957" y="104480"/>
                  </a:lnTo>
                  <a:lnTo>
                    <a:pt x="44957" y="424433"/>
                  </a:lnTo>
                  <a:lnTo>
                    <a:pt x="67055" y="424433"/>
                  </a:lnTo>
                  <a:close/>
                </a:path>
              </a:pathLst>
            </a:custGeom>
            <a:solidFill>
              <a:srgbClr val="000000"/>
            </a:solidFill>
          </p:spPr>
          <p:txBody>
            <a:bodyPr wrap="square" lIns="0" tIns="0" rIns="0" bIns="0" rtlCol="0"/>
            <a:lstStyle/>
            <a:p>
              <a:endParaRPr/>
            </a:p>
          </p:txBody>
        </p:sp>
        <p:sp>
          <p:nvSpPr>
            <p:cNvPr id="26" name="object 26"/>
            <p:cNvSpPr/>
            <p:nvPr/>
          </p:nvSpPr>
          <p:spPr>
            <a:xfrm>
              <a:off x="8096250" y="3464051"/>
              <a:ext cx="134620" cy="424815"/>
            </a:xfrm>
            <a:custGeom>
              <a:avLst/>
              <a:gdLst/>
              <a:ahLst/>
              <a:cxnLst/>
              <a:rect l="l" t="t" r="r" b="b"/>
              <a:pathLst>
                <a:path w="134620" h="424814">
                  <a:moveTo>
                    <a:pt x="67055" y="89915"/>
                  </a:moveTo>
                  <a:lnTo>
                    <a:pt x="67055" y="424433"/>
                  </a:lnTo>
                  <a:lnTo>
                    <a:pt x="44957" y="424433"/>
                  </a:lnTo>
                  <a:lnTo>
                    <a:pt x="44957" y="89915"/>
                  </a:lnTo>
                  <a:lnTo>
                    <a:pt x="67055" y="89915"/>
                  </a:lnTo>
                  <a:close/>
                </a:path>
                <a:path w="134620" h="424814">
                  <a:moveTo>
                    <a:pt x="0" y="134111"/>
                  </a:moveTo>
                  <a:lnTo>
                    <a:pt x="67055" y="0"/>
                  </a:lnTo>
                  <a:lnTo>
                    <a:pt x="134111" y="134111"/>
                  </a:lnTo>
                  <a:lnTo>
                    <a:pt x="67055" y="89915"/>
                  </a:lnTo>
                  <a:lnTo>
                    <a:pt x="0" y="134111"/>
                  </a:lnTo>
                  <a:close/>
                </a:path>
              </a:pathLst>
            </a:custGeom>
            <a:ln w="3175">
              <a:solidFill>
                <a:srgbClr val="000000"/>
              </a:solidFill>
            </a:ln>
          </p:spPr>
          <p:txBody>
            <a:bodyPr wrap="square" lIns="0" tIns="0" rIns="0" bIns="0" rtlCol="0"/>
            <a:lstStyle/>
            <a:p>
              <a:endParaRPr/>
            </a:p>
          </p:txBody>
        </p:sp>
        <p:sp>
          <p:nvSpPr>
            <p:cNvPr id="27" name="object 27"/>
            <p:cNvSpPr/>
            <p:nvPr/>
          </p:nvSpPr>
          <p:spPr>
            <a:xfrm>
              <a:off x="7136855" y="3039739"/>
              <a:ext cx="401955" cy="402590"/>
            </a:xfrm>
            <a:custGeom>
              <a:avLst/>
              <a:gdLst/>
              <a:ahLst/>
              <a:cxnLst/>
              <a:rect l="l" t="t" r="r" b="b"/>
              <a:pathLst>
                <a:path w="401954" h="402589">
                  <a:moveTo>
                    <a:pt x="0" y="402351"/>
                  </a:moveTo>
                  <a:lnTo>
                    <a:pt x="401570" y="0"/>
                  </a:lnTo>
                </a:path>
              </a:pathLst>
            </a:custGeom>
            <a:ln w="22314">
              <a:solidFill>
                <a:srgbClr val="000000"/>
              </a:solidFill>
            </a:ln>
          </p:spPr>
          <p:txBody>
            <a:bodyPr wrap="square" lIns="0" tIns="0" rIns="0" bIns="0" rtlCol="0"/>
            <a:lstStyle/>
            <a:p>
              <a:endParaRPr/>
            </a:p>
          </p:txBody>
        </p:sp>
        <p:sp>
          <p:nvSpPr>
            <p:cNvPr id="28" name="object 28"/>
            <p:cNvSpPr/>
            <p:nvPr/>
          </p:nvSpPr>
          <p:spPr>
            <a:xfrm>
              <a:off x="7538426" y="3039739"/>
              <a:ext cx="401955" cy="402590"/>
            </a:xfrm>
            <a:custGeom>
              <a:avLst/>
              <a:gdLst/>
              <a:ahLst/>
              <a:cxnLst/>
              <a:rect l="l" t="t" r="r" b="b"/>
              <a:pathLst>
                <a:path w="401954" h="402589">
                  <a:moveTo>
                    <a:pt x="0" y="402351"/>
                  </a:moveTo>
                  <a:lnTo>
                    <a:pt x="401570" y="0"/>
                  </a:lnTo>
                </a:path>
              </a:pathLst>
            </a:custGeom>
            <a:ln w="22314">
              <a:solidFill>
                <a:srgbClr val="000000"/>
              </a:solidFill>
            </a:ln>
          </p:spPr>
          <p:txBody>
            <a:bodyPr wrap="square" lIns="0" tIns="0" rIns="0" bIns="0" rtlCol="0"/>
            <a:lstStyle/>
            <a:p>
              <a:endParaRPr/>
            </a:p>
          </p:txBody>
        </p:sp>
        <p:sp>
          <p:nvSpPr>
            <p:cNvPr id="29" name="object 29"/>
            <p:cNvSpPr/>
            <p:nvPr/>
          </p:nvSpPr>
          <p:spPr>
            <a:xfrm>
              <a:off x="7939998" y="3039739"/>
              <a:ext cx="401955" cy="402590"/>
            </a:xfrm>
            <a:custGeom>
              <a:avLst/>
              <a:gdLst/>
              <a:ahLst/>
              <a:cxnLst/>
              <a:rect l="l" t="t" r="r" b="b"/>
              <a:pathLst>
                <a:path w="401954" h="402589">
                  <a:moveTo>
                    <a:pt x="0" y="402351"/>
                  </a:moveTo>
                  <a:lnTo>
                    <a:pt x="401570" y="0"/>
                  </a:lnTo>
                </a:path>
              </a:pathLst>
            </a:custGeom>
            <a:ln w="22314">
              <a:solidFill>
                <a:srgbClr val="000000"/>
              </a:solidFill>
            </a:ln>
          </p:spPr>
          <p:txBody>
            <a:bodyPr wrap="square" lIns="0" tIns="0" rIns="0" bIns="0" rtlCol="0"/>
            <a:lstStyle/>
            <a:p>
              <a:endParaRPr/>
            </a:p>
          </p:txBody>
        </p:sp>
        <p:sp>
          <p:nvSpPr>
            <p:cNvPr id="30" name="object 30"/>
            <p:cNvSpPr/>
            <p:nvPr/>
          </p:nvSpPr>
          <p:spPr>
            <a:xfrm>
              <a:off x="7405116" y="3821429"/>
              <a:ext cx="1405255" cy="268605"/>
            </a:xfrm>
            <a:custGeom>
              <a:avLst/>
              <a:gdLst/>
              <a:ahLst/>
              <a:cxnLst/>
              <a:rect l="l" t="t" r="r" b="b"/>
              <a:pathLst>
                <a:path w="1405254" h="268604">
                  <a:moveTo>
                    <a:pt x="1405127" y="268224"/>
                  </a:moveTo>
                  <a:lnTo>
                    <a:pt x="1405127" y="0"/>
                  </a:lnTo>
                  <a:lnTo>
                    <a:pt x="0" y="0"/>
                  </a:lnTo>
                  <a:lnTo>
                    <a:pt x="0" y="268224"/>
                  </a:lnTo>
                  <a:lnTo>
                    <a:pt x="1405127" y="268224"/>
                  </a:lnTo>
                  <a:close/>
                </a:path>
              </a:pathLst>
            </a:custGeom>
            <a:solidFill>
              <a:srgbClr val="FFFFFF"/>
            </a:solidFill>
          </p:spPr>
          <p:txBody>
            <a:bodyPr wrap="square" lIns="0" tIns="0" rIns="0" bIns="0" rtlCol="0"/>
            <a:lstStyle/>
            <a:p>
              <a:endParaRPr/>
            </a:p>
          </p:txBody>
        </p:sp>
        <p:sp>
          <p:nvSpPr>
            <p:cNvPr id="31" name="object 31"/>
            <p:cNvSpPr/>
            <p:nvPr/>
          </p:nvSpPr>
          <p:spPr>
            <a:xfrm>
              <a:off x="7405066" y="3821586"/>
              <a:ext cx="1405255" cy="268605"/>
            </a:xfrm>
            <a:custGeom>
              <a:avLst/>
              <a:gdLst/>
              <a:ahLst/>
              <a:cxnLst/>
              <a:rect l="l" t="t" r="r" b="b"/>
              <a:pathLst>
                <a:path w="1405254" h="268604">
                  <a:moveTo>
                    <a:pt x="1405123" y="0"/>
                  </a:moveTo>
                  <a:lnTo>
                    <a:pt x="0" y="0"/>
                  </a:lnTo>
                  <a:lnTo>
                    <a:pt x="0" y="268234"/>
                  </a:lnTo>
                  <a:lnTo>
                    <a:pt x="1405123" y="268234"/>
                  </a:lnTo>
                  <a:lnTo>
                    <a:pt x="1405123" y="0"/>
                  </a:lnTo>
                  <a:close/>
                </a:path>
              </a:pathLst>
            </a:custGeom>
            <a:ln w="22328">
              <a:solidFill>
                <a:srgbClr val="FFFFFF"/>
              </a:solidFill>
            </a:ln>
          </p:spPr>
          <p:txBody>
            <a:bodyPr wrap="square" lIns="0" tIns="0" rIns="0" bIns="0" rtlCol="0"/>
            <a:lstStyle/>
            <a:p>
              <a:endParaRPr/>
            </a:p>
          </p:txBody>
        </p:sp>
      </p:grpSp>
      <p:sp>
        <p:nvSpPr>
          <p:cNvPr id="32" name="object 32"/>
          <p:cNvSpPr txBox="1"/>
          <p:nvPr/>
        </p:nvSpPr>
        <p:spPr>
          <a:xfrm>
            <a:off x="8916416" y="3786558"/>
            <a:ext cx="1275080" cy="294005"/>
          </a:xfrm>
          <a:prstGeom prst="rect">
            <a:avLst/>
          </a:prstGeom>
        </p:spPr>
        <p:txBody>
          <a:bodyPr vert="horz" wrap="square" lIns="0" tIns="13335" rIns="0" bIns="0" rtlCol="0">
            <a:spAutoFit/>
          </a:bodyPr>
          <a:lstStyle/>
          <a:p>
            <a:pPr marL="12700">
              <a:spcBef>
                <a:spcPts val="105"/>
              </a:spcBef>
            </a:pPr>
            <a:r>
              <a:rPr sz="1750" dirty="0">
                <a:latin typeface="Times New Roman"/>
                <a:cs typeface="Times New Roman"/>
              </a:rPr>
              <a:t>d</a:t>
            </a:r>
            <a:r>
              <a:rPr sz="1750" spc="-265" dirty="0">
                <a:latin typeface="Times New Roman"/>
                <a:cs typeface="Times New Roman"/>
              </a:rPr>
              <a:t> </a:t>
            </a:r>
            <a:r>
              <a:rPr sz="1750" spc="-10" dirty="0">
                <a:latin typeface="Times New Roman"/>
                <a:cs typeface="Times New Roman"/>
              </a:rPr>
              <a:t>ata.length</a:t>
            </a:r>
            <a:r>
              <a:rPr sz="1750" spc="-60" dirty="0">
                <a:latin typeface="Times New Roman"/>
                <a:cs typeface="Times New Roman"/>
              </a:rPr>
              <a:t> </a:t>
            </a:r>
            <a:r>
              <a:rPr sz="1750" spc="120" dirty="0">
                <a:latin typeface="Times New Roman"/>
                <a:cs typeface="Times New Roman"/>
              </a:rPr>
              <a:t>-</a:t>
            </a:r>
            <a:r>
              <a:rPr sz="1750" spc="-50" dirty="0">
                <a:latin typeface="Times New Roman"/>
                <a:cs typeface="Times New Roman"/>
              </a:rPr>
              <a:t>1</a:t>
            </a:r>
            <a:endParaRPr sz="1750">
              <a:latin typeface="Times New Roman"/>
              <a:cs typeface="Times New Roman"/>
            </a:endParaRPr>
          </a:p>
        </p:txBody>
      </p:sp>
      <p:grpSp>
        <p:nvGrpSpPr>
          <p:cNvPr id="33" name="object 33"/>
          <p:cNvGrpSpPr/>
          <p:nvPr/>
        </p:nvGrpSpPr>
        <p:grpSpPr>
          <a:xfrm>
            <a:off x="5448428" y="3486277"/>
            <a:ext cx="179705" cy="381000"/>
            <a:chOff x="3924427" y="3486277"/>
            <a:chExt cx="179705" cy="381000"/>
          </a:xfrm>
        </p:grpSpPr>
        <p:sp>
          <p:nvSpPr>
            <p:cNvPr id="34" name="object 34"/>
            <p:cNvSpPr/>
            <p:nvPr/>
          </p:nvSpPr>
          <p:spPr>
            <a:xfrm>
              <a:off x="3925062" y="3486912"/>
              <a:ext cx="178435" cy="379730"/>
            </a:xfrm>
            <a:custGeom>
              <a:avLst/>
              <a:gdLst/>
              <a:ahLst/>
              <a:cxnLst/>
              <a:rect l="l" t="t" r="r" b="b"/>
              <a:pathLst>
                <a:path w="178435" h="379729">
                  <a:moveTo>
                    <a:pt x="153195" y="95680"/>
                  </a:moveTo>
                  <a:lnTo>
                    <a:pt x="134112" y="67055"/>
                  </a:lnTo>
                  <a:lnTo>
                    <a:pt x="0" y="379475"/>
                  </a:lnTo>
                  <a:lnTo>
                    <a:pt x="22098" y="379475"/>
                  </a:lnTo>
                  <a:lnTo>
                    <a:pt x="153195" y="95680"/>
                  </a:lnTo>
                  <a:close/>
                </a:path>
                <a:path w="178435" h="379729">
                  <a:moveTo>
                    <a:pt x="178308" y="133349"/>
                  </a:moveTo>
                  <a:lnTo>
                    <a:pt x="178308" y="0"/>
                  </a:lnTo>
                  <a:lnTo>
                    <a:pt x="44958" y="89153"/>
                  </a:lnTo>
                  <a:lnTo>
                    <a:pt x="134112" y="67055"/>
                  </a:lnTo>
                  <a:lnTo>
                    <a:pt x="156210" y="67055"/>
                  </a:lnTo>
                  <a:lnTo>
                    <a:pt x="156210" y="100202"/>
                  </a:lnTo>
                  <a:lnTo>
                    <a:pt x="178308" y="133349"/>
                  </a:lnTo>
                  <a:close/>
                </a:path>
                <a:path w="178435" h="379729">
                  <a:moveTo>
                    <a:pt x="156210" y="89153"/>
                  </a:moveTo>
                  <a:lnTo>
                    <a:pt x="156210" y="67055"/>
                  </a:lnTo>
                  <a:lnTo>
                    <a:pt x="134112" y="67055"/>
                  </a:lnTo>
                  <a:lnTo>
                    <a:pt x="153195" y="95680"/>
                  </a:lnTo>
                  <a:lnTo>
                    <a:pt x="156210" y="89153"/>
                  </a:lnTo>
                  <a:close/>
                </a:path>
                <a:path w="178435" h="379729">
                  <a:moveTo>
                    <a:pt x="156210" y="100202"/>
                  </a:moveTo>
                  <a:lnTo>
                    <a:pt x="156210" y="89153"/>
                  </a:lnTo>
                  <a:lnTo>
                    <a:pt x="153195" y="95680"/>
                  </a:lnTo>
                  <a:lnTo>
                    <a:pt x="156210" y="100202"/>
                  </a:lnTo>
                  <a:close/>
                </a:path>
              </a:pathLst>
            </a:custGeom>
            <a:solidFill>
              <a:srgbClr val="000000"/>
            </a:solidFill>
          </p:spPr>
          <p:txBody>
            <a:bodyPr wrap="square" lIns="0" tIns="0" rIns="0" bIns="0" rtlCol="0"/>
            <a:lstStyle/>
            <a:p>
              <a:endParaRPr/>
            </a:p>
          </p:txBody>
        </p:sp>
        <p:sp>
          <p:nvSpPr>
            <p:cNvPr id="35" name="object 35"/>
            <p:cNvSpPr/>
            <p:nvPr/>
          </p:nvSpPr>
          <p:spPr>
            <a:xfrm>
              <a:off x="3925062" y="3486912"/>
              <a:ext cx="178435" cy="379730"/>
            </a:xfrm>
            <a:custGeom>
              <a:avLst/>
              <a:gdLst/>
              <a:ahLst/>
              <a:cxnLst/>
              <a:rect l="l" t="t" r="r" b="b"/>
              <a:pathLst>
                <a:path w="178435" h="379729">
                  <a:moveTo>
                    <a:pt x="156210" y="89153"/>
                  </a:moveTo>
                  <a:lnTo>
                    <a:pt x="22098" y="379475"/>
                  </a:lnTo>
                  <a:lnTo>
                    <a:pt x="0" y="379475"/>
                  </a:lnTo>
                  <a:lnTo>
                    <a:pt x="134112" y="67055"/>
                  </a:lnTo>
                  <a:lnTo>
                    <a:pt x="156210" y="67055"/>
                  </a:lnTo>
                  <a:lnTo>
                    <a:pt x="156210" y="89153"/>
                  </a:lnTo>
                  <a:close/>
                </a:path>
                <a:path w="178435" h="379729">
                  <a:moveTo>
                    <a:pt x="134112" y="67055"/>
                  </a:moveTo>
                  <a:lnTo>
                    <a:pt x="44958" y="89153"/>
                  </a:lnTo>
                  <a:lnTo>
                    <a:pt x="178308" y="0"/>
                  </a:lnTo>
                  <a:lnTo>
                    <a:pt x="178308" y="133349"/>
                  </a:lnTo>
                  <a:lnTo>
                    <a:pt x="134112" y="67055"/>
                  </a:lnTo>
                  <a:close/>
                </a:path>
              </a:pathLst>
            </a:custGeom>
            <a:ln w="3175">
              <a:solidFill>
                <a:srgbClr val="000000"/>
              </a:solidFill>
            </a:ln>
          </p:spPr>
          <p:txBody>
            <a:bodyPr wrap="square" lIns="0" tIns="0" rIns="0" bIns="0" rtlCol="0"/>
            <a:lstStyle/>
            <a:p>
              <a:endParaRPr/>
            </a:p>
          </p:txBody>
        </p:sp>
      </p:grpSp>
      <p:sp>
        <p:nvSpPr>
          <p:cNvPr id="36" name="object 36"/>
          <p:cNvSpPr txBox="1"/>
          <p:nvPr/>
        </p:nvSpPr>
        <p:spPr>
          <a:xfrm>
            <a:off x="3852926" y="3853614"/>
            <a:ext cx="1739264" cy="294005"/>
          </a:xfrm>
          <a:prstGeom prst="rect">
            <a:avLst/>
          </a:prstGeom>
        </p:spPr>
        <p:txBody>
          <a:bodyPr vert="horz" wrap="square" lIns="0" tIns="13335" rIns="0" bIns="0" rtlCol="0">
            <a:spAutoFit/>
          </a:bodyPr>
          <a:lstStyle/>
          <a:p>
            <a:pPr marL="12700">
              <a:spcBef>
                <a:spcPts val="105"/>
              </a:spcBef>
            </a:pPr>
            <a:r>
              <a:rPr sz="1750" spc="-10" dirty="0">
                <a:latin typeface="Times New Roman"/>
                <a:cs typeface="Times New Roman"/>
              </a:rPr>
              <a:t>Delete</a:t>
            </a:r>
            <a:r>
              <a:rPr sz="1750" spc="5" dirty="0">
                <a:latin typeface="Times New Roman"/>
                <a:cs typeface="Times New Roman"/>
              </a:rPr>
              <a:t> </a:t>
            </a:r>
            <a:r>
              <a:rPr sz="1750" dirty="0">
                <a:latin typeface="Times New Roman"/>
                <a:cs typeface="Times New Roman"/>
              </a:rPr>
              <a:t>this</a:t>
            </a:r>
            <a:r>
              <a:rPr sz="1750" spc="-70" dirty="0">
                <a:latin typeface="Times New Roman"/>
                <a:cs typeface="Times New Roman"/>
              </a:rPr>
              <a:t> </a:t>
            </a:r>
            <a:r>
              <a:rPr sz="1750" spc="-10" dirty="0">
                <a:latin typeface="Times New Roman"/>
                <a:cs typeface="Times New Roman"/>
              </a:rPr>
              <a:t>element</a:t>
            </a:r>
            <a:endParaRPr sz="1750">
              <a:latin typeface="Times New Roman"/>
              <a:cs typeface="Times New Roman"/>
            </a:endParaRPr>
          </a:p>
        </p:txBody>
      </p:sp>
      <p:sp>
        <p:nvSpPr>
          <p:cNvPr id="37" name="object 37"/>
          <p:cNvSpPr/>
          <p:nvPr/>
        </p:nvSpPr>
        <p:spPr>
          <a:xfrm>
            <a:off x="3776454" y="5094930"/>
            <a:ext cx="6045200" cy="379730"/>
          </a:xfrm>
          <a:custGeom>
            <a:avLst/>
            <a:gdLst/>
            <a:ahLst/>
            <a:cxnLst/>
            <a:rect l="l" t="t" r="r" b="b"/>
            <a:pathLst>
              <a:path w="6045200" h="379729">
                <a:moveTo>
                  <a:pt x="6044910" y="0"/>
                </a:moveTo>
                <a:lnTo>
                  <a:pt x="0" y="0"/>
                </a:lnTo>
                <a:lnTo>
                  <a:pt x="0" y="379488"/>
                </a:lnTo>
                <a:lnTo>
                  <a:pt x="6044910" y="379488"/>
                </a:lnTo>
                <a:lnTo>
                  <a:pt x="6044910" y="0"/>
                </a:lnTo>
                <a:close/>
              </a:path>
            </a:pathLst>
          </a:custGeom>
          <a:ln w="22329">
            <a:solidFill>
              <a:srgbClr val="000000"/>
            </a:solidFill>
          </a:ln>
        </p:spPr>
        <p:txBody>
          <a:bodyPr wrap="square" lIns="0" tIns="0" rIns="0" bIns="0" rtlCol="0"/>
          <a:lstStyle/>
          <a:p>
            <a:endParaRPr/>
          </a:p>
        </p:txBody>
      </p:sp>
      <p:sp>
        <p:nvSpPr>
          <p:cNvPr id="38" name="object 38"/>
          <p:cNvSpPr txBox="1"/>
          <p:nvPr/>
        </p:nvSpPr>
        <p:spPr>
          <a:xfrm>
            <a:off x="3776455" y="5094930"/>
            <a:ext cx="401955" cy="292388"/>
          </a:xfrm>
          <a:prstGeom prst="rect">
            <a:avLst/>
          </a:prstGeom>
          <a:ln w="22298">
            <a:solidFill>
              <a:srgbClr val="000000"/>
            </a:solidFill>
          </a:ln>
        </p:spPr>
        <p:txBody>
          <a:bodyPr vert="horz" wrap="square" lIns="0" tIns="22860" rIns="0" bIns="0" rtlCol="0">
            <a:spAutoFit/>
          </a:bodyPr>
          <a:lstStyle/>
          <a:p>
            <a:pPr marL="88900">
              <a:spcBef>
                <a:spcPts val="180"/>
              </a:spcBef>
            </a:pPr>
            <a:r>
              <a:rPr sz="1750" spc="-25" dirty="0">
                <a:latin typeface="Times New Roman"/>
                <a:cs typeface="Times New Roman"/>
              </a:rPr>
              <a:t>e</a:t>
            </a:r>
            <a:r>
              <a:rPr sz="1575" spc="-37" baseline="-10582" dirty="0">
                <a:latin typeface="Times New Roman"/>
                <a:cs typeface="Times New Roman"/>
              </a:rPr>
              <a:t>0</a:t>
            </a:r>
            <a:endParaRPr sz="1575" baseline="-10582">
              <a:latin typeface="Times New Roman"/>
              <a:cs typeface="Times New Roman"/>
            </a:endParaRPr>
          </a:p>
        </p:txBody>
      </p:sp>
      <p:grpSp>
        <p:nvGrpSpPr>
          <p:cNvPr id="39" name="object 39"/>
          <p:cNvGrpSpPr/>
          <p:nvPr/>
        </p:nvGrpSpPr>
        <p:grpSpPr>
          <a:xfrm>
            <a:off x="7802090" y="5083490"/>
            <a:ext cx="1629410" cy="402590"/>
            <a:chOff x="6278090" y="5083490"/>
            <a:chExt cx="1629410" cy="402590"/>
          </a:xfrm>
        </p:grpSpPr>
        <p:sp>
          <p:nvSpPr>
            <p:cNvPr id="40" name="object 40"/>
            <p:cNvSpPr/>
            <p:nvPr/>
          </p:nvSpPr>
          <p:spPr>
            <a:xfrm>
              <a:off x="6289520" y="5094920"/>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41" name="object 41"/>
            <p:cNvSpPr/>
            <p:nvPr/>
          </p:nvSpPr>
          <p:spPr>
            <a:xfrm>
              <a:off x="6691091" y="5094920"/>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42" name="object 42"/>
            <p:cNvSpPr/>
            <p:nvPr/>
          </p:nvSpPr>
          <p:spPr>
            <a:xfrm>
              <a:off x="7092663" y="5094920"/>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43" name="object 43"/>
            <p:cNvSpPr/>
            <p:nvPr/>
          </p:nvSpPr>
          <p:spPr>
            <a:xfrm>
              <a:off x="7494234" y="5094920"/>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sp>
          <p:nvSpPr>
            <p:cNvPr id="44" name="object 44"/>
            <p:cNvSpPr/>
            <p:nvPr/>
          </p:nvSpPr>
          <p:spPr>
            <a:xfrm>
              <a:off x="7895806" y="5094920"/>
              <a:ext cx="0" cy="379730"/>
            </a:xfrm>
            <a:custGeom>
              <a:avLst/>
              <a:gdLst/>
              <a:ahLst/>
              <a:cxnLst/>
              <a:rect l="l" t="t" r="r" b="b"/>
              <a:pathLst>
                <a:path h="379729">
                  <a:moveTo>
                    <a:pt x="0" y="0"/>
                  </a:moveTo>
                  <a:lnTo>
                    <a:pt x="0" y="379222"/>
                  </a:lnTo>
                </a:path>
              </a:pathLst>
            </a:custGeom>
            <a:ln w="22298">
              <a:solidFill>
                <a:srgbClr val="000000"/>
              </a:solidFill>
            </a:ln>
          </p:spPr>
          <p:txBody>
            <a:bodyPr wrap="square" lIns="0" tIns="0" rIns="0" bIns="0" rtlCol="0"/>
            <a:lstStyle/>
            <a:p>
              <a:endParaRPr/>
            </a:p>
          </p:txBody>
        </p:sp>
      </p:grpSp>
      <p:sp>
        <p:nvSpPr>
          <p:cNvPr id="45" name="object 45"/>
          <p:cNvSpPr txBox="1"/>
          <p:nvPr/>
        </p:nvSpPr>
        <p:spPr>
          <a:xfrm>
            <a:off x="3897123" y="4724580"/>
            <a:ext cx="539115" cy="294005"/>
          </a:xfrm>
          <a:prstGeom prst="rect">
            <a:avLst/>
          </a:prstGeom>
        </p:spPr>
        <p:txBody>
          <a:bodyPr vert="horz" wrap="square" lIns="0" tIns="13335" rIns="0" bIns="0" rtlCol="0">
            <a:spAutoFit/>
          </a:bodyPr>
          <a:lstStyle/>
          <a:p>
            <a:pPr marL="12700">
              <a:spcBef>
                <a:spcPts val="105"/>
              </a:spcBef>
              <a:tabLst>
                <a:tab pos="414020" algn="l"/>
              </a:tabLst>
            </a:pPr>
            <a:r>
              <a:rPr sz="1750" spc="-50" dirty="0">
                <a:latin typeface="Times New Roman"/>
                <a:cs typeface="Times New Roman"/>
              </a:rPr>
              <a:t>0</a:t>
            </a:r>
            <a:r>
              <a:rPr sz="1750"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46" name="object 46"/>
          <p:cNvSpPr txBox="1"/>
          <p:nvPr/>
        </p:nvSpPr>
        <p:spPr>
          <a:xfrm>
            <a:off x="4656073" y="4613327"/>
            <a:ext cx="248920" cy="294005"/>
          </a:xfrm>
          <a:prstGeom prst="rect">
            <a:avLst/>
          </a:prstGeom>
        </p:spPr>
        <p:txBody>
          <a:bodyPr vert="horz" wrap="square" lIns="0" tIns="13335" rIns="0" bIns="0" rtlCol="0">
            <a:spAutoFit/>
          </a:bodyPr>
          <a:lstStyle/>
          <a:p>
            <a:pPr marL="12700">
              <a:spcBef>
                <a:spcPts val="105"/>
              </a:spcBef>
            </a:pPr>
            <a:r>
              <a:rPr sz="1750" spc="5" dirty="0">
                <a:latin typeface="Times New Roman"/>
                <a:cs typeface="Times New Roman"/>
              </a:rPr>
              <a:t>…</a:t>
            </a:r>
            <a:endParaRPr sz="1750">
              <a:latin typeface="Times New Roman"/>
              <a:cs typeface="Times New Roman"/>
            </a:endParaRPr>
          </a:p>
        </p:txBody>
      </p:sp>
      <p:sp>
        <p:nvSpPr>
          <p:cNvPr id="47" name="object 47"/>
          <p:cNvSpPr txBox="1"/>
          <p:nvPr/>
        </p:nvSpPr>
        <p:spPr>
          <a:xfrm>
            <a:off x="5503417" y="4724580"/>
            <a:ext cx="87630" cy="294005"/>
          </a:xfrm>
          <a:prstGeom prst="rect">
            <a:avLst/>
          </a:prstGeom>
        </p:spPr>
        <p:txBody>
          <a:bodyPr vert="horz" wrap="square" lIns="0" tIns="13335" rIns="0" bIns="0" rtlCol="0">
            <a:spAutoFit/>
          </a:bodyPr>
          <a:lstStyle/>
          <a:p>
            <a:pPr marL="12700">
              <a:spcBef>
                <a:spcPts val="105"/>
              </a:spcBef>
            </a:pPr>
            <a:r>
              <a:rPr sz="1750" dirty="0">
                <a:latin typeface="Times New Roman"/>
                <a:cs typeface="Times New Roman"/>
              </a:rPr>
              <a:t>i</a:t>
            </a:r>
            <a:endParaRPr sz="1750">
              <a:latin typeface="Times New Roman"/>
              <a:cs typeface="Times New Roman"/>
            </a:endParaRPr>
          </a:p>
        </p:txBody>
      </p:sp>
      <p:sp>
        <p:nvSpPr>
          <p:cNvPr id="48" name="object 48"/>
          <p:cNvSpPr txBox="1"/>
          <p:nvPr/>
        </p:nvSpPr>
        <p:spPr>
          <a:xfrm>
            <a:off x="1778000" y="4702481"/>
            <a:ext cx="1741170" cy="807720"/>
          </a:xfrm>
          <a:prstGeom prst="rect">
            <a:avLst/>
          </a:prstGeom>
        </p:spPr>
        <p:txBody>
          <a:bodyPr vert="horz" wrap="square" lIns="0" tIns="23495" rIns="0" bIns="0" rtlCol="0">
            <a:spAutoFit/>
          </a:bodyPr>
          <a:lstStyle/>
          <a:p>
            <a:pPr marL="12700" marR="5080" indent="-635">
              <a:lnSpc>
                <a:spcPct val="96300"/>
              </a:lnSpc>
              <a:spcBef>
                <a:spcPts val="185"/>
              </a:spcBef>
            </a:pPr>
            <a:r>
              <a:rPr sz="1750" dirty="0">
                <a:latin typeface="Times New Roman"/>
                <a:cs typeface="Times New Roman"/>
              </a:rPr>
              <a:t>After</a:t>
            </a:r>
            <a:r>
              <a:rPr sz="1750" spc="5" dirty="0">
                <a:latin typeface="Times New Roman"/>
                <a:cs typeface="Times New Roman"/>
              </a:rPr>
              <a:t> </a:t>
            </a:r>
            <a:r>
              <a:rPr sz="1750" dirty="0">
                <a:latin typeface="Times New Roman"/>
                <a:cs typeface="Times New Roman"/>
              </a:rPr>
              <a:t>deleting</a:t>
            </a:r>
            <a:r>
              <a:rPr sz="1750" spc="70" dirty="0">
                <a:latin typeface="Times New Roman"/>
                <a:cs typeface="Times New Roman"/>
              </a:rPr>
              <a:t> </a:t>
            </a:r>
            <a:r>
              <a:rPr sz="1750" spc="-25" dirty="0">
                <a:latin typeface="Times New Roman"/>
                <a:cs typeface="Times New Roman"/>
              </a:rPr>
              <a:t>the </a:t>
            </a:r>
            <a:r>
              <a:rPr sz="1750" dirty="0">
                <a:latin typeface="Times New Roman"/>
                <a:cs typeface="Times New Roman"/>
              </a:rPr>
              <a:t>element,</a:t>
            </a:r>
            <a:r>
              <a:rPr sz="1750" spc="-25" dirty="0">
                <a:latin typeface="Times New Roman"/>
                <a:cs typeface="Times New Roman"/>
              </a:rPr>
              <a:t> </a:t>
            </a:r>
            <a:r>
              <a:rPr sz="1750" dirty="0">
                <a:latin typeface="Times New Roman"/>
                <a:cs typeface="Times New Roman"/>
              </a:rPr>
              <a:t>list</a:t>
            </a:r>
            <a:r>
              <a:rPr sz="1750" spc="95" dirty="0">
                <a:latin typeface="Times New Roman"/>
                <a:cs typeface="Times New Roman"/>
              </a:rPr>
              <a:t> </a:t>
            </a:r>
            <a:r>
              <a:rPr sz="1750" dirty="0">
                <a:latin typeface="Times New Roman"/>
                <a:cs typeface="Times New Roman"/>
              </a:rPr>
              <a:t>size</a:t>
            </a:r>
            <a:r>
              <a:rPr sz="1750" spc="-15" dirty="0">
                <a:latin typeface="Times New Roman"/>
                <a:cs typeface="Times New Roman"/>
              </a:rPr>
              <a:t> </a:t>
            </a:r>
            <a:r>
              <a:rPr sz="1750" spc="-25" dirty="0">
                <a:latin typeface="Times New Roman"/>
                <a:cs typeface="Times New Roman"/>
              </a:rPr>
              <a:t>is </a:t>
            </a:r>
            <a:r>
              <a:rPr sz="1750" dirty="0">
                <a:latin typeface="Times New Roman"/>
                <a:cs typeface="Times New Roman"/>
              </a:rPr>
              <a:t>decremented</a:t>
            </a:r>
            <a:r>
              <a:rPr sz="1750" spc="55" dirty="0">
                <a:latin typeface="Times New Roman"/>
                <a:cs typeface="Times New Roman"/>
              </a:rPr>
              <a:t> </a:t>
            </a:r>
            <a:r>
              <a:rPr sz="1750" dirty="0">
                <a:latin typeface="Times New Roman"/>
                <a:cs typeface="Times New Roman"/>
              </a:rPr>
              <a:t>by</a:t>
            </a:r>
            <a:r>
              <a:rPr sz="1750" spc="-105" dirty="0">
                <a:latin typeface="Times New Roman"/>
                <a:cs typeface="Times New Roman"/>
              </a:rPr>
              <a:t> </a:t>
            </a:r>
            <a:r>
              <a:rPr sz="1750" spc="-50" dirty="0">
                <a:latin typeface="Times New Roman"/>
                <a:cs typeface="Times New Roman"/>
              </a:rPr>
              <a:t>1</a:t>
            </a:r>
            <a:endParaRPr sz="1750">
              <a:latin typeface="Times New Roman"/>
              <a:cs typeface="Times New Roman"/>
            </a:endParaRPr>
          </a:p>
        </p:txBody>
      </p:sp>
      <p:sp>
        <p:nvSpPr>
          <p:cNvPr id="49" name="object 49"/>
          <p:cNvSpPr txBox="1"/>
          <p:nvPr/>
        </p:nvSpPr>
        <p:spPr>
          <a:xfrm>
            <a:off x="4178030" y="5094930"/>
            <a:ext cx="401320" cy="292388"/>
          </a:xfrm>
          <a:prstGeom prst="rect">
            <a:avLst/>
          </a:prstGeom>
          <a:ln w="22298">
            <a:solidFill>
              <a:srgbClr val="000000"/>
            </a:solidFill>
          </a:ln>
        </p:spPr>
        <p:txBody>
          <a:bodyPr vert="horz" wrap="square" lIns="0" tIns="22860" rIns="0" bIns="0" rtlCol="0">
            <a:spAutoFit/>
          </a:bodyPr>
          <a:lstStyle/>
          <a:p>
            <a:pPr marL="66040">
              <a:spcBef>
                <a:spcPts val="180"/>
              </a:spcBef>
            </a:pPr>
            <a:r>
              <a:rPr sz="1750" spc="25" dirty="0">
                <a:latin typeface="Times New Roman"/>
                <a:cs typeface="Times New Roman"/>
              </a:rPr>
              <a:t>e</a:t>
            </a:r>
            <a:r>
              <a:rPr sz="1575" spc="37" baseline="-10582" dirty="0">
                <a:latin typeface="Times New Roman"/>
                <a:cs typeface="Times New Roman"/>
              </a:rPr>
              <a:t>1</a:t>
            </a:r>
            <a:endParaRPr sz="1575" baseline="-10582">
              <a:latin typeface="Times New Roman"/>
              <a:cs typeface="Times New Roman"/>
            </a:endParaRPr>
          </a:p>
        </p:txBody>
      </p:sp>
      <p:sp>
        <p:nvSpPr>
          <p:cNvPr id="50" name="object 50"/>
          <p:cNvSpPr txBox="1"/>
          <p:nvPr/>
        </p:nvSpPr>
        <p:spPr>
          <a:xfrm>
            <a:off x="4578841" y="5094930"/>
            <a:ext cx="424815" cy="292388"/>
          </a:xfrm>
          <a:prstGeom prst="rect">
            <a:avLst/>
          </a:prstGeom>
          <a:ln w="22298">
            <a:solidFill>
              <a:srgbClr val="000000"/>
            </a:solidFill>
          </a:ln>
        </p:spPr>
        <p:txBody>
          <a:bodyPr vert="horz" wrap="square" lIns="0" tIns="22860" rIns="0" bIns="0" rtlCol="0">
            <a:spAutoFit/>
          </a:bodyPr>
          <a:lstStyle/>
          <a:p>
            <a:pPr marL="89535">
              <a:spcBef>
                <a:spcPts val="180"/>
              </a:spcBef>
            </a:pPr>
            <a:r>
              <a:rPr sz="1750" spc="5" dirty="0">
                <a:latin typeface="Times New Roman"/>
                <a:cs typeface="Times New Roman"/>
              </a:rPr>
              <a:t>…</a:t>
            </a:r>
            <a:endParaRPr sz="1750">
              <a:latin typeface="Times New Roman"/>
              <a:cs typeface="Times New Roman"/>
            </a:endParaRPr>
          </a:p>
        </p:txBody>
      </p:sp>
      <p:sp>
        <p:nvSpPr>
          <p:cNvPr id="51" name="object 51"/>
          <p:cNvSpPr txBox="1"/>
          <p:nvPr/>
        </p:nvSpPr>
        <p:spPr>
          <a:xfrm>
            <a:off x="5972047" y="4657524"/>
            <a:ext cx="248920" cy="294005"/>
          </a:xfrm>
          <a:prstGeom prst="rect">
            <a:avLst/>
          </a:prstGeom>
        </p:spPr>
        <p:txBody>
          <a:bodyPr vert="horz" wrap="square" lIns="0" tIns="13335" rIns="0" bIns="0" rtlCol="0">
            <a:spAutoFit/>
          </a:bodyPr>
          <a:lstStyle/>
          <a:p>
            <a:pPr marL="12700">
              <a:spcBef>
                <a:spcPts val="105"/>
              </a:spcBef>
            </a:pPr>
            <a:r>
              <a:rPr sz="1750" spc="5" dirty="0">
                <a:latin typeface="Times New Roman"/>
                <a:cs typeface="Times New Roman"/>
              </a:rPr>
              <a:t>…</a:t>
            </a:r>
            <a:endParaRPr sz="1750">
              <a:latin typeface="Times New Roman"/>
              <a:cs typeface="Times New Roman"/>
            </a:endParaRPr>
          </a:p>
        </p:txBody>
      </p:sp>
      <p:sp>
        <p:nvSpPr>
          <p:cNvPr id="52" name="object 52"/>
          <p:cNvSpPr txBox="1"/>
          <p:nvPr/>
        </p:nvSpPr>
        <p:spPr>
          <a:xfrm>
            <a:off x="5783554" y="5094930"/>
            <a:ext cx="848360" cy="292388"/>
          </a:xfrm>
          <a:prstGeom prst="rect">
            <a:avLst/>
          </a:prstGeom>
          <a:ln w="22298">
            <a:solidFill>
              <a:srgbClr val="000000"/>
            </a:solidFill>
          </a:ln>
        </p:spPr>
        <p:txBody>
          <a:bodyPr vert="horz" wrap="square" lIns="0" tIns="22860" rIns="0" bIns="0" rtlCol="0">
            <a:spAutoFit/>
          </a:bodyPr>
          <a:lstStyle/>
          <a:p>
            <a:pPr marL="200660">
              <a:spcBef>
                <a:spcPts val="180"/>
              </a:spcBef>
            </a:pPr>
            <a:r>
              <a:rPr sz="1750" spc="5" dirty="0">
                <a:latin typeface="Times New Roman"/>
                <a:cs typeface="Times New Roman"/>
              </a:rPr>
              <a:t>…</a:t>
            </a:r>
            <a:endParaRPr sz="1750">
              <a:latin typeface="Times New Roman"/>
              <a:cs typeface="Times New Roman"/>
            </a:endParaRPr>
          </a:p>
        </p:txBody>
      </p:sp>
      <p:sp>
        <p:nvSpPr>
          <p:cNvPr id="53" name="object 53"/>
          <p:cNvSpPr txBox="1"/>
          <p:nvPr/>
        </p:nvSpPr>
        <p:spPr>
          <a:xfrm>
            <a:off x="7032473" y="5094931"/>
            <a:ext cx="379730" cy="315471"/>
          </a:xfrm>
          <a:prstGeom prst="rect">
            <a:avLst/>
          </a:prstGeom>
          <a:ln w="22298">
            <a:solidFill>
              <a:srgbClr val="000000"/>
            </a:solidFill>
          </a:ln>
        </p:spPr>
        <p:txBody>
          <a:bodyPr vert="horz" wrap="square" lIns="0" tIns="45720" rIns="0" bIns="0" rtlCol="0">
            <a:spAutoFit/>
          </a:bodyPr>
          <a:lstStyle/>
          <a:p>
            <a:pPr marL="44450">
              <a:spcBef>
                <a:spcPts val="360"/>
              </a:spcBef>
            </a:pPr>
            <a:r>
              <a:rPr sz="1750" spc="-25" dirty="0">
                <a:latin typeface="Times New Roman"/>
                <a:cs typeface="Times New Roman"/>
              </a:rPr>
              <a:t>e</a:t>
            </a:r>
            <a:r>
              <a:rPr sz="1575" spc="-37" baseline="-18518" dirty="0">
                <a:latin typeface="Times New Roman"/>
                <a:cs typeface="Times New Roman"/>
              </a:rPr>
              <a:t>k</a:t>
            </a:r>
            <a:endParaRPr sz="1575" baseline="-18518">
              <a:latin typeface="Times New Roman"/>
              <a:cs typeface="Times New Roman"/>
            </a:endParaRPr>
          </a:p>
        </p:txBody>
      </p:sp>
      <p:grpSp>
        <p:nvGrpSpPr>
          <p:cNvPr id="54" name="object 54"/>
          <p:cNvGrpSpPr/>
          <p:nvPr/>
        </p:nvGrpSpPr>
        <p:grpSpPr>
          <a:xfrm>
            <a:off x="8203663" y="5061389"/>
            <a:ext cx="2097405" cy="1072515"/>
            <a:chOff x="6679662" y="5061388"/>
            <a:chExt cx="2097405" cy="1072515"/>
          </a:xfrm>
        </p:grpSpPr>
        <p:sp>
          <p:nvSpPr>
            <p:cNvPr id="55" name="object 55"/>
            <p:cNvSpPr/>
            <p:nvPr/>
          </p:nvSpPr>
          <p:spPr>
            <a:xfrm>
              <a:off x="8052054" y="5496305"/>
              <a:ext cx="133350" cy="402590"/>
            </a:xfrm>
            <a:custGeom>
              <a:avLst/>
              <a:gdLst/>
              <a:ahLst/>
              <a:cxnLst/>
              <a:rect l="l" t="t" r="r" b="b"/>
              <a:pathLst>
                <a:path w="133350" h="402589">
                  <a:moveTo>
                    <a:pt x="133350" y="134111"/>
                  </a:moveTo>
                  <a:lnTo>
                    <a:pt x="66294" y="0"/>
                  </a:lnTo>
                  <a:lnTo>
                    <a:pt x="0" y="134111"/>
                  </a:lnTo>
                  <a:lnTo>
                    <a:pt x="44196" y="104647"/>
                  </a:lnTo>
                  <a:lnTo>
                    <a:pt x="44196" y="89915"/>
                  </a:lnTo>
                  <a:lnTo>
                    <a:pt x="66294" y="89915"/>
                  </a:lnTo>
                  <a:lnTo>
                    <a:pt x="133350" y="134111"/>
                  </a:lnTo>
                  <a:close/>
                </a:path>
                <a:path w="133350" h="402589">
                  <a:moveTo>
                    <a:pt x="66294" y="89915"/>
                  </a:moveTo>
                  <a:lnTo>
                    <a:pt x="44196" y="89915"/>
                  </a:lnTo>
                  <a:lnTo>
                    <a:pt x="44196" y="104647"/>
                  </a:lnTo>
                  <a:lnTo>
                    <a:pt x="66294" y="89915"/>
                  </a:lnTo>
                  <a:close/>
                </a:path>
                <a:path w="133350" h="402589">
                  <a:moveTo>
                    <a:pt x="66294" y="402335"/>
                  </a:moveTo>
                  <a:lnTo>
                    <a:pt x="66294" y="89915"/>
                  </a:lnTo>
                  <a:lnTo>
                    <a:pt x="44196" y="104647"/>
                  </a:lnTo>
                  <a:lnTo>
                    <a:pt x="44196" y="402335"/>
                  </a:lnTo>
                  <a:lnTo>
                    <a:pt x="66294" y="402335"/>
                  </a:lnTo>
                  <a:close/>
                </a:path>
              </a:pathLst>
            </a:custGeom>
            <a:solidFill>
              <a:srgbClr val="000000"/>
            </a:solidFill>
          </p:spPr>
          <p:txBody>
            <a:bodyPr wrap="square" lIns="0" tIns="0" rIns="0" bIns="0" rtlCol="0"/>
            <a:lstStyle/>
            <a:p>
              <a:endParaRPr/>
            </a:p>
          </p:txBody>
        </p:sp>
        <p:sp>
          <p:nvSpPr>
            <p:cNvPr id="56" name="object 56"/>
            <p:cNvSpPr/>
            <p:nvPr/>
          </p:nvSpPr>
          <p:spPr>
            <a:xfrm>
              <a:off x="8052054" y="5496305"/>
              <a:ext cx="133350" cy="424815"/>
            </a:xfrm>
            <a:custGeom>
              <a:avLst/>
              <a:gdLst/>
              <a:ahLst/>
              <a:cxnLst/>
              <a:rect l="l" t="t" r="r" b="b"/>
              <a:pathLst>
                <a:path w="133350" h="424814">
                  <a:moveTo>
                    <a:pt x="66294" y="89915"/>
                  </a:moveTo>
                  <a:lnTo>
                    <a:pt x="66294" y="424433"/>
                  </a:lnTo>
                  <a:lnTo>
                    <a:pt x="66294" y="402335"/>
                  </a:lnTo>
                  <a:lnTo>
                    <a:pt x="44196" y="402335"/>
                  </a:lnTo>
                  <a:lnTo>
                    <a:pt x="44196" y="89915"/>
                  </a:lnTo>
                  <a:lnTo>
                    <a:pt x="66294" y="89915"/>
                  </a:lnTo>
                  <a:close/>
                </a:path>
                <a:path w="133350" h="424814">
                  <a:moveTo>
                    <a:pt x="66294" y="89915"/>
                  </a:moveTo>
                  <a:lnTo>
                    <a:pt x="0" y="134111"/>
                  </a:lnTo>
                  <a:lnTo>
                    <a:pt x="66294" y="0"/>
                  </a:lnTo>
                  <a:lnTo>
                    <a:pt x="133350" y="134111"/>
                  </a:lnTo>
                  <a:lnTo>
                    <a:pt x="66294" y="89915"/>
                  </a:lnTo>
                  <a:close/>
                </a:path>
              </a:pathLst>
            </a:custGeom>
            <a:ln w="3175">
              <a:solidFill>
                <a:srgbClr val="000000"/>
              </a:solidFill>
            </a:ln>
          </p:spPr>
          <p:txBody>
            <a:bodyPr wrap="square" lIns="0" tIns="0" rIns="0" bIns="0" rtlCol="0"/>
            <a:lstStyle/>
            <a:p>
              <a:endParaRPr/>
            </a:p>
          </p:txBody>
        </p:sp>
        <p:sp>
          <p:nvSpPr>
            <p:cNvPr id="57" name="object 57"/>
            <p:cNvSpPr/>
            <p:nvPr/>
          </p:nvSpPr>
          <p:spPr>
            <a:xfrm>
              <a:off x="6691092" y="5094919"/>
              <a:ext cx="401955" cy="379730"/>
            </a:xfrm>
            <a:custGeom>
              <a:avLst/>
              <a:gdLst/>
              <a:ahLst/>
              <a:cxnLst/>
              <a:rect l="l" t="t" r="r" b="b"/>
              <a:pathLst>
                <a:path w="401954" h="379729">
                  <a:moveTo>
                    <a:pt x="0" y="379488"/>
                  </a:moveTo>
                  <a:lnTo>
                    <a:pt x="401570" y="0"/>
                  </a:lnTo>
                </a:path>
              </a:pathLst>
            </a:custGeom>
            <a:ln w="22315">
              <a:solidFill>
                <a:srgbClr val="000000"/>
              </a:solidFill>
            </a:ln>
          </p:spPr>
          <p:txBody>
            <a:bodyPr wrap="square" lIns="0" tIns="0" rIns="0" bIns="0" rtlCol="0"/>
            <a:lstStyle/>
            <a:p>
              <a:endParaRPr/>
            </a:p>
          </p:txBody>
        </p:sp>
        <p:sp>
          <p:nvSpPr>
            <p:cNvPr id="58" name="object 58"/>
            <p:cNvSpPr/>
            <p:nvPr/>
          </p:nvSpPr>
          <p:spPr>
            <a:xfrm>
              <a:off x="7092663" y="5072818"/>
              <a:ext cx="401955" cy="401955"/>
            </a:xfrm>
            <a:custGeom>
              <a:avLst/>
              <a:gdLst/>
              <a:ahLst/>
              <a:cxnLst/>
              <a:rect l="l" t="t" r="r" b="b"/>
              <a:pathLst>
                <a:path w="401954" h="401954">
                  <a:moveTo>
                    <a:pt x="0" y="401588"/>
                  </a:moveTo>
                  <a:lnTo>
                    <a:pt x="401570" y="0"/>
                  </a:lnTo>
                </a:path>
              </a:pathLst>
            </a:custGeom>
            <a:ln w="22314">
              <a:solidFill>
                <a:srgbClr val="000000"/>
              </a:solidFill>
            </a:ln>
          </p:spPr>
          <p:txBody>
            <a:bodyPr wrap="square" lIns="0" tIns="0" rIns="0" bIns="0" rtlCol="0"/>
            <a:lstStyle/>
            <a:p>
              <a:endParaRPr/>
            </a:p>
          </p:txBody>
        </p:sp>
        <p:sp>
          <p:nvSpPr>
            <p:cNvPr id="59" name="object 59"/>
            <p:cNvSpPr/>
            <p:nvPr/>
          </p:nvSpPr>
          <p:spPr>
            <a:xfrm>
              <a:off x="7494234" y="5072818"/>
              <a:ext cx="401955" cy="401955"/>
            </a:xfrm>
            <a:custGeom>
              <a:avLst/>
              <a:gdLst/>
              <a:ahLst/>
              <a:cxnLst/>
              <a:rect l="l" t="t" r="r" b="b"/>
              <a:pathLst>
                <a:path w="401954" h="401954">
                  <a:moveTo>
                    <a:pt x="0" y="401588"/>
                  </a:moveTo>
                  <a:lnTo>
                    <a:pt x="401570" y="0"/>
                  </a:lnTo>
                </a:path>
              </a:pathLst>
            </a:custGeom>
            <a:ln w="22314">
              <a:solidFill>
                <a:srgbClr val="000000"/>
              </a:solidFill>
            </a:ln>
          </p:spPr>
          <p:txBody>
            <a:bodyPr wrap="square" lIns="0" tIns="0" rIns="0" bIns="0" rtlCol="0"/>
            <a:lstStyle/>
            <a:p>
              <a:endParaRPr/>
            </a:p>
          </p:txBody>
        </p:sp>
        <p:sp>
          <p:nvSpPr>
            <p:cNvPr id="60" name="object 60"/>
            <p:cNvSpPr/>
            <p:nvPr/>
          </p:nvSpPr>
          <p:spPr>
            <a:xfrm>
              <a:off x="7895806" y="5072818"/>
              <a:ext cx="401955" cy="401955"/>
            </a:xfrm>
            <a:custGeom>
              <a:avLst/>
              <a:gdLst/>
              <a:ahLst/>
              <a:cxnLst/>
              <a:rect l="l" t="t" r="r" b="b"/>
              <a:pathLst>
                <a:path w="401954" h="401954">
                  <a:moveTo>
                    <a:pt x="0" y="401588"/>
                  </a:moveTo>
                  <a:lnTo>
                    <a:pt x="401570" y="0"/>
                  </a:lnTo>
                </a:path>
              </a:pathLst>
            </a:custGeom>
            <a:ln w="22314">
              <a:solidFill>
                <a:srgbClr val="000000"/>
              </a:solidFill>
            </a:ln>
          </p:spPr>
          <p:txBody>
            <a:bodyPr wrap="square" lIns="0" tIns="0" rIns="0" bIns="0" rtlCol="0"/>
            <a:lstStyle/>
            <a:p>
              <a:endParaRPr/>
            </a:p>
          </p:txBody>
        </p:sp>
        <p:sp>
          <p:nvSpPr>
            <p:cNvPr id="61" name="object 61"/>
            <p:cNvSpPr/>
            <p:nvPr/>
          </p:nvSpPr>
          <p:spPr>
            <a:xfrm>
              <a:off x="7360158" y="5853683"/>
              <a:ext cx="1405255" cy="268605"/>
            </a:xfrm>
            <a:custGeom>
              <a:avLst/>
              <a:gdLst/>
              <a:ahLst/>
              <a:cxnLst/>
              <a:rect l="l" t="t" r="r" b="b"/>
              <a:pathLst>
                <a:path w="1405254" h="268604">
                  <a:moveTo>
                    <a:pt x="1405127" y="268224"/>
                  </a:moveTo>
                  <a:lnTo>
                    <a:pt x="1405127" y="0"/>
                  </a:lnTo>
                  <a:lnTo>
                    <a:pt x="0" y="0"/>
                  </a:lnTo>
                  <a:lnTo>
                    <a:pt x="0" y="268224"/>
                  </a:lnTo>
                  <a:lnTo>
                    <a:pt x="1405127" y="268224"/>
                  </a:lnTo>
                  <a:close/>
                </a:path>
              </a:pathLst>
            </a:custGeom>
            <a:solidFill>
              <a:srgbClr val="FFFFFF"/>
            </a:solidFill>
          </p:spPr>
          <p:txBody>
            <a:bodyPr wrap="square" lIns="0" tIns="0" rIns="0" bIns="0" rtlCol="0"/>
            <a:lstStyle/>
            <a:p>
              <a:endParaRPr/>
            </a:p>
          </p:txBody>
        </p:sp>
        <p:sp>
          <p:nvSpPr>
            <p:cNvPr id="62" name="object 62"/>
            <p:cNvSpPr/>
            <p:nvPr/>
          </p:nvSpPr>
          <p:spPr>
            <a:xfrm>
              <a:off x="7360113" y="5853906"/>
              <a:ext cx="1405255" cy="268605"/>
            </a:xfrm>
            <a:custGeom>
              <a:avLst/>
              <a:gdLst/>
              <a:ahLst/>
              <a:cxnLst/>
              <a:rect l="l" t="t" r="r" b="b"/>
              <a:pathLst>
                <a:path w="1405254" h="268604">
                  <a:moveTo>
                    <a:pt x="1405123" y="0"/>
                  </a:moveTo>
                  <a:lnTo>
                    <a:pt x="0" y="0"/>
                  </a:lnTo>
                  <a:lnTo>
                    <a:pt x="0" y="268234"/>
                  </a:lnTo>
                  <a:lnTo>
                    <a:pt x="1405123" y="268234"/>
                  </a:lnTo>
                  <a:lnTo>
                    <a:pt x="1405123" y="0"/>
                  </a:lnTo>
                  <a:close/>
                </a:path>
              </a:pathLst>
            </a:custGeom>
            <a:ln w="22328">
              <a:solidFill>
                <a:srgbClr val="FFFFFF"/>
              </a:solidFill>
            </a:ln>
          </p:spPr>
          <p:txBody>
            <a:bodyPr wrap="square" lIns="0" tIns="0" rIns="0" bIns="0" rtlCol="0"/>
            <a:lstStyle/>
            <a:p>
              <a:endParaRPr/>
            </a:p>
          </p:txBody>
        </p:sp>
      </p:grpSp>
      <p:sp>
        <p:nvSpPr>
          <p:cNvPr id="63" name="object 63"/>
          <p:cNvSpPr txBox="1"/>
          <p:nvPr/>
        </p:nvSpPr>
        <p:spPr>
          <a:xfrm>
            <a:off x="8893557" y="5818810"/>
            <a:ext cx="1252855" cy="294005"/>
          </a:xfrm>
          <a:prstGeom prst="rect">
            <a:avLst/>
          </a:prstGeom>
        </p:spPr>
        <p:txBody>
          <a:bodyPr vert="horz" wrap="square" lIns="0" tIns="13335" rIns="0" bIns="0" rtlCol="0">
            <a:spAutoFit/>
          </a:bodyPr>
          <a:lstStyle/>
          <a:p>
            <a:pPr marL="12700">
              <a:spcBef>
                <a:spcPts val="105"/>
              </a:spcBef>
            </a:pPr>
            <a:r>
              <a:rPr sz="1750" spc="-10" dirty="0">
                <a:latin typeface="Times New Roman"/>
                <a:cs typeface="Times New Roman"/>
              </a:rPr>
              <a:t>data.length</a:t>
            </a:r>
            <a:r>
              <a:rPr sz="1750" spc="-40" dirty="0">
                <a:latin typeface="Times New Roman"/>
                <a:cs typeface="Times New Roman"/>
              </a:rPr>
              <a:t> </a:t>
            </a:r>
            <a:r>
              <a:rPr sz="1750" spc="114" dirty="0">
                <a:latin typeface="Times New Roman"/>
                <a:cs typeface="Times New Roman"/>
              </a:rPr>
              <a:t>-</a:t>
            </a:r>
            <a:r>
              <a:rPr sz="1750" spc="-50" dirty="0">
                <a:latin typeface="Times New Roman"/>
                <a:cs typeface="Times New Roman"/>
              </a:rPr>
              <a:t>1</a:t>
            </a:r>
            <a:endParaRPr sz="1750">
              <a:latin typeface="Times New Roman"/>
              <a:cs typeface="Times New Roman"/>
            </a:endParaRPr>
          </a:p>
        </p:txBody>
      </p:sp>
      <p:sp>
        <p:nvSpPr>
          <p:cNvPr id="64" name="object 64"/>
          <p:cNvSpPr txBox="1"/>
          <p:nvPr/>
        </p:nvSpPr>
        <p:spPr>
          <a:xfrm>
            <a:off x="7434046" y="3062609"/>
            <a:ext cx="401955" cy="314830"/>
          </a:xfrm>
          <a:prstGeom prst="rect">
            <a:avLst/>
          </a:prstGeom>
          <a:ln w="22298">
            <a:solidFill>
              <a:srgbClr val="000000"/>
            </a:solidFill>
          </a:ln>
        </p:spPr>
        <p:txBody>
          <a:bodyPr vert="horz" wrap="square" lIns="0" tIns="45085" rIns="0" bIns="0" rtlCol="0">
            <a:spAutoFit/>
          </a:bodyPr>
          <a:lstStyle/>
          <a:p>
            <a:pPr marL="88900">
              <a:spcBef>
                <a:spcPts val="355"/>
              </a:spcBef>
            </a:pPr>
            <a:r>
              <a:rPr sz="1750" spc="-25" dirty="0">
                <a:latin typeface="Times New Roman"/>
                <a:cs typeface="Times New Roman"/>
              </a:rPr>
              <a:t>e</a:t>
            </a:r>
            <a:r>
              <a:rPr sz="1575" spc="-37" baseline="-18518" dirty="0">
                <a:latin typeface="Times New Roman"/>
                <a:cs typeface="Times New Roman"/>
              </a:rPr>
              <a:t>k</a:t>
            </a:r>
            <a:endParaRPr sz="1575" baseline="-18518">
              <a:latin typeface="Times New Roman"/>
              <a:cs typeface="Times New Roman"/>
            </a:endParaRPr>
          </a:p>
        </p:txBody>
      </p:sp>
      <p:sp>
        <p:nvSpPr>
          <p:cNvPr id="65" name="object 65"/>
          <p:cNvSpPr txBox="1"/>
          <p:nvPr/>
        </p:nvSpPr>
        <p:spPr>
          <a:xfrm>
            <a:off x="5025378" y="3062609"/>
            <a:ext cx="401955" cy="359714"/>
          </a:xfrm>
          <a:prstGeom prst="rect">
            <a:avLst/>
          </a:prstGeom>
          <a:ln w="22298">
            <a:solidFill>
              <a:srgbClr val="000000"/>
            </a:solidFill>
          </a:ln>
        </p:spPr>
        <p:txBody>
          <a:bodyPr vert="horz" wrap="square" lIns="0" tIns="89535" rIns="0" bIns="0" rtlCol="0">
            <a:spAutoFit/>
          </a:bodyPr>
          <a:lstStyle/>
          <a:p>
            <a:pPr marL="43815">
              <a:spcBef>
                <a:spcPts val="705"/>
              </a:spcBef>
            </a:pPr>
            <a:r>
              <a:rPr sz="2625" spc="75" baseline="11111" dirty="0">
                <a:latin typeface="Times New Roman"/>
                <a:cs typeface="Times New Roman"/>
              </a:rPr>
              <a:t>e</a:t>
            </a:r>
            <a:r>
              <a:rPr sz="1050" spc="50" dirty="0">
                <a:latin typeface="Times New Roman"/>
                <a:cs typeface="Times New Roman"/>
              </a:rPr>
              <a:t>i-</a:t>
            </a:r>
            <a:r>
              <a:rPr sz="1050" spc="-50" dirty="0">
                <a:latin typeface="Times New Roman"/>
                <a:cs typeface="Times New Roman"/>
              </a:rPr>
              <a:t>1</a:t>
            </a:r>
            <a:endParaRPr sz="1050">
              <a:latin typeface="Times New Roman"/>
              <a:cs typeface="Times New Roman"/>
            </a:endParaRPr>
          </a:p>
        </p:txBody>
      </p:sp>
      <p:sp>
        <p:nvSpPr>
          <p:cNvPr id="66" name="object 66"/>
          <p:cNvSpPr txBox="1"/>
          <p:nvPr/>
        </p:nvSpPr>
        <p:spPr>
          <a:xfrm>
            <a:off x="5003270" y="5094930"/>
            <a:ext cx="379095" cy="359714"/>
          </a:xfrm>
          <a:prstGeom prst="rect">
            <a:avLst/>
          </a:prstGeom>
          <a:ln w="22298">
            <a:solidFill>
              <a:srgbClr val="000000"/>
            </a:solidFill>
          </a:ln>
        </p:spPr>
        <p:txBody>
          <a:bodyPr vert="horz" wrap="square" lIns="0" tIns="89535" rIns="0" bIns="0" rtlCol="0">
            <a:spAutoFit/>
          </a:bodyPr>
          <a:lstStyle/>
          <a:p>
            <a:pPr marL="43815">
              <a:spcBef>
                <a:spcPts val="705"/>
              </a:spcBef>
            </a:pPr>
            <a:r>
              <a:rPr sz="2625" spc="-15" baseline="11111" dirty="0">
                <a:latin typeface="Times New Roman"/>
                <a:cs typeface="Times New Roman"/>
              </a:rPr>
              <a:t>e</a:t>
            </a:r>
            <a:r>
              <a:rPr sz="1050" spc="-10" dirty="0">
                <a:latin typeface="Times New Roman"/>
                <a:cs typeface="Times New Roman"/>
              </a:rPr>
              <a:t>i-</a:t>
            </a:r>
            <a:r>
              <a:rPr sz="1050" spc="-50" dirty="0">
                <a:latin typeface="Times New Roman"/>
                <a:cs typeface="Times New Roman"/>
              </a:rPr>
              <a:t>1</a:t>
            </a:r>
            <a:endParaRPr sz="1050">
              <a:latin typeface="Times New Roman"/>
              <a:cs typeface="Times New Roman"/>
            </a:endParaRPr>
          </a:p>
        </p:txBody>
      </p:sp>
      <p:grpSp>
        <p:nvGrpSpPr>
          <p:cNvPr id="67" name="object 67"/>
          <p:cNvGrpSpPr/>
          <p:nvPr/>
        </p:nvGrpSpPr>
        <p:grpSpPr>
          <a:xfrm>
            <a:off x="7869140" y="3006208"/>
            <a:ext cx="826135" cy="425450"/>
            <a:chOff x="6345139" y="3006208"/>
            <a:chExt cx="826135" cy="425450"/>
          </a:xfrm>
        </p:grpSpPr>
        <p:sp>
          <p:nvSpPr>
            <p:cNvPr id="68" name="object 68"/>
            <p:cNvSpPr/>
            <p:nvPr/>
          </p:nvSpPr>
          <p:spPr>
            <a:xfrm>
              <a:off x="6356569" y="3017638"/>
              <a:ext cx="401955" cy="402590"/>
            </a:xfrm>
            <a:custGeom>
              <a:avLst/>
              <a:gdLst/>
              <a:ahLst/>
              <a:cxnLst/>
              <a:rect l="l" t="t" r="r" b="b"/>
              <a:pathLst>
                <a:path w="401954" h="402589">
                  <a:moveTo>
                    <a:pt x="0" y="402351"/>
                  </a:moveTo>
                  <a:lnTo>
                    <a:pt x="401570" y="0"/>
                  </a:lnTo>
                </a:path>
              </a:pathLst>
            </a:custGeom>
            <a:ln w="22314">
              <a:solidFill>
                <a:srgbClr val="000000"/>
              </a:solidFill>
            </a:ln>
          </p:spPr>
          <p:txBody>
            <a:bodyPr wrap="square" lIns="0" tIns="0" rIns="0" bIns="0" rtlCol="0"/>
            <a:lstStyle/>
            <a:p>
              <a:endParaRPr/>
            </a:p>
          </p:txBody>
        </p:sp>
        <p:sp>
          <p:nvSpPr>
            <p:cNvPr id="69" name="object 69"/>
            <p:cNvSpPr/>
            <p:nvPr/>
          </p:nvSpPr>
          <p:spPr>
            <a:xfrm>
              <a:off x="6758141" y="3017638"/>
              <a:ext cx="401955" cy="402590"/>
            </a:xfrm>
            <a:custGeom>
              <a:avLst/>
              <a:gdLst/>
              <a:ahLst/>
              <a:cxnLst/>
              <a:rect l="l" t="t" r="r" b="b"/>
              <a:pathLst>
                <a:path w="401954" h="402589">
                  <a:moveTo>
                    <a:pt x="0" y="402351"/>
                  </a:moveTo>
                  <a:lnTo>
                    <a:pt x="401570" y="0"/>
                  </a:lnTo>
                </a:path>
              </a:pathLst>
            </a:custGeom>
            <a:ln w="22314">
              <a:solidFill>
                <a:srgbClr val="000000"/>
              </a:solidFill>
            </a:ln>
          </p:spPr>
          <p:txBody>
            <a:bodyPr wrap="square" lIns="0" tIns="0" rIns="0" bIns="0" rtlCol="0"/>
            <a:lstStyle/>
            <a:p>
              <a:endParaRPr/>
            </a:p>
          </p:txBody>
        </p:sp>
      </p:grpSp>
      <p:sp>
        <p:nvSpPr>
          <p:cNvPr id="70" name="object 70"/>
          <p:cNvSpPr txBox="1"/>
          <p:nvPr/>
        </p:nvSpPr>
        <p:spPr>
          <a:xfrm>
            <a:off x="5381984" y="5094930"/>
            <a:ext cx="401955" cy="359714"/>
          </a:xfrm>
          <a:prstGeom prst="rect">
            <a:avLst/>
          </a:prstGeom>
          <a:ln w="22298">
            <a:solidFill>
              <a:srgbClr val="000000"/>
            </a:solidFill>
          </a:ln>
        </p:spPr>
        <p:txBody>
          <a:bodyPr vert="horz" wrap="square" lIns="0" tIns="89535" rIns="0" bIns="0" rtlCol="0">
            <a:spAutoFit/>
          </a:bodyPr>
          <a:lstStyle/>
          <a:p>
            <a:pPr marL="22860">
              <a:spcBef>
                <a:spcPts val="705"/>
              </a:spcBef>
            </a:pPr>
            <a:r>
              <a:rPr sz="2625" spc="-30" baseline="11111" dirty="0">
                <a:latin typeface="Times New Roman"/>
                <a:cs typeface="Times New Roman"/>
              </a:rPr>
              <a:t>e</a:t>
            </a:r>
            <a:r>
              <a:rPr sz="1050" spc="-20" dirty="0">
                <a:latin typeface="Times New Roman"/>
                <a:cs typeface="Times New Roman"/>
              </a:rPr>
              <a:t>i+1</a:t>
            </a:r>
            <a:endParaRPr sz="1050">
              <a:latin typeface="Times New Roman"/>
              <a:cs typeface="Times New Roman"/>
            </a:endParaRPr>
          </a:p>
        </p:txBody>
      </p:sp>
      <p:sp>
        <p:nvSpPr>
          <p:cNvPr id="71" name="object 71"/>
          <p:cNvSpPr txBox="1"/>
          <p:nvPr/>
        </p:nvSpPr>
        <p:spPr>
          <a:xfrm>
            <a:off x="6685280" y="4769538"/>
            <a:ext cx="672465" cy="294005"/>
          </a:xfrm>
          <a:prstGeom prst="rect">
            <a:avLst/>
          </a:prstGeom>
        </p:spPr>
        <p:txBody>
          <a:bodyPr vert="horz" wrap="square" lIns="0" tIns="13335" rIns="0" bIns="0" rtlCol="0">
            <a:spAutoFit/>
          </a:bodyPr>
          <a:lstStyle/>
          <a:p>
            <a:pPr marL="12700">
              <a:spcBef>
                <a:spcPts val="105"/>
              </a:spcBef>
            </a:pPr>
            <a:r>
              <a:rPr sz="1750" spc="-40" dirty="0">
                <a:latin typeface="Times New Roman"/>
                <a:cs typeface="Times New Roman"/>
              </a:rPr>
              <a:t>k-</a:t>
            </a:r>
            <a:r>
              <a:rPr sz="1750" dirty="0">
                <a:latin typeface="Times New Roman"/>
                <a:cs typeface="Times New Roman"/>
              </a:rPr>
              <a:t>2</a:t>
            </a:r>
            <a:r>
              <a:rPr sz="1750" spc="-75" dirty="0">
                <a:latin typeface="Times New Roman"/>
                <a:cs typeface="Times New Roman"/>
              </a:rPr>
              <a:t> </a:t>
            </a:r>
            <a:r>
              <a:rPr sz="2625" spc="82" baseline="-4761" dirty="0">
                <a:latin typeface="Times New Roman"/>
                <a:cs typeface="Times New Roman"/>
              </a:rPr>
              <a:t>k-</a:t>
            </a:r>
            <a:r>
              <a:rPr sz="2625" spc="-75" baseline="-4761" dirty="0">
                <a:latin typeface="Times New Roman"/>
                <a:cs typeface="Times New Roman"/>
              </a:rPr>
              <a:t>1</a:t>
            </a:r>
            <a:endParaRPr sz="2625" baseline="-4761">
              <a:latin typeface="Times New Roman"/>
              <a:cs typeface="Times New Roman"/>
            </a:endParaRPr>
          </a:p>
        </p:txBody>
      </p:sp>
      <p:sp>
        <p:nvSpPr>
          <p:cNvPr id="72" name="object 72"/>
          <p:cNvSpPr txBox="1"/>
          <p:nvPr/>
        </p:nvSpPr>
        <p:spPr>
          <a:xfrm>
            <a:off x="6631663" y="5094930"/>
            <a:ext cx="401320" cy="359714"/>
          </a:xfrm>
          <a:prstGeom prst="rect">
            <a:avLst/>
          </a:prstGeom>
          <a:ln w="22298">
            <a:solidFill>
              <a:srgbClr val="000000"/>
            </a:solidFill>
          </a:ln>
        </p:spPr>
        <p:txBody>
          <a:bodyPr vert="horz" wrap="square" lIns="0" tIns="89535" rIns="0" bIns="0" rtlCol="0">
            <a:spAutoFit/>
          </a:bodyPr>
          <a:lstStyle/>
          <a:p>
            <a:pPr marL="43815">
              <a:spcBef>
                <a:spcPts val="705"/>
              </a:spcBef>
            </a:pPr>
            <a:r>
              <a:rPr sz="2625" spc="-60" baseline="11111" dirty="0">
                <a:latin typeface="Times New Roman"/>
                <a:cs typeface="Times New Roman"/>
              </a:rPr>
              <a:t>e</a:t>
            </a:r>
            <a:r>
              <a:rPr sz="1050" spc="-40" dirty="0">
                <a:latin typeface="Times New Roman"/>
                <a:cs typeface="Times New Roman"/>
              </a:rPr>
              <a:t>k</a:t>
            </a:r>
            <a:r>
              <a:rPr sz="1050" spc="-90" dirty="0">
                <a:latin typeface="Times New Roman"/>
                <a:cs typeface="Times New Roman"/>
              </a:rPr>
              <a:t> </a:t>
            </a:r>
            <a:r>
              <a:rPr sz="1050" dirty="0">
                <a:latin typeface="Times New Roman"/>
                <a:cs typeface="Times New Roman"/>
              </a:rPr>
              <a:t>-</a:t>
            </a:r>
            <a:r>
              <a:rPr sz="1050" spc="-50" dirty="0">
                <a:latin typeface="Times New Roman"/>
                <a:cs typeface="Times New Roman"/>
              </a:rPr>
              <a:t>1</a:t>
            </a:r>
            <a:endParaRPr sz="1050">
              <a:latin typeface="Times New Roman"/>
              <a:cs typeface="Times New Roman"/>
            </a:endParaRPr>
          </a:p>
        </p:txBody>
      </p:sp>
      <p:grpSp>
        <p:nvGrpSpPr>
          <p:cNvPr id="73" name="object 73"/>
          <p:cNvGrpSpPr/>
          <p:nvPr/>
        </p:nvGrpSpPr>
        <p:grpSpPr>
          <a:xfrm>
            <a:off x="7422887" y="5083762"/>
            <a:ext cx="825500" cy="401955"/>
            <a:chOff x="5898887" y="5083761"/>
            <a:chExt cx="825500" cy="401955"/>
          </a:xfrm>
        </p:grpSpPr>
        <p:sp>
          <p:nvSpPr>
            <p:cNvPr id="74" name="object 74"/>
            <p:cNvSpPr/>
            <p:nvPr/>
          </p:nvSpPr>
          <p:spPr>
            <a:xfrm>
              <a:off x="6311616" y="5094919"/>
              <a:ext cx="401955" cy="379730"/>
            </a:xfrm>
            <a:custGeom>
              <a:avLst/>
              <a:gdLst/>
              <a:ahLst/>
              <a:cxnLst/>
              <a:rect l="l" t="t" r="r" b="b"/>
              <a:pathLst>
                <a:path w="401954" h="379729">
                  <a:moveTo>
                    <a:pt x="0" y="379488"/>
                  </a:moveTo>
                  <a:lnTo>
                    <a:pt x="401570" y="0"/>
                  </a:lnTo>
                </a:path>
              </a:pathLst>
            </a:custGeom>
            <a:ln w="22315">
              <a:solidFill>
                <a:srgbClr val="000000"/>
              </a:solidFill>
            </a:ln>
          </p:spPr>
          <p:txBody>
            <a:bodyPr wrap="square" lIns="0" tIns="0" rIns="0" bIns="0" rtlCol="0"/>
            <a:lstStyle/>
            <a:p>
              <a:endParaRPr/>
            </a:p>
          </p:txBody>
        </p:sp>
        <p:sp>
          <p:nvSpPr>
            <p:cNvPr id="75" name="object 75"/>
            <p:cNvSpPr/>
            <p:nvPr/>
          </p:nvSpPr>
          <p:spPr>
            <a:xfrm>
              <a:off x="5910044" y="5094919"/>
              <a:ext cx="401955" cy="379730"/>
            </a:xfrm>
            <a:custGeom>
              <a:avLst/>
              <a:gdLst/>
              <a:ahLst/>
              <a:cxnLst/>
              <a:rect l="l" t="t" r="r" b="b"/>
              <a:pathLst>
                <a:path w="401954" h="379729">
                  <a:moveTo>
                    <a:pt x="0" y="379488"/>
                  </a:moveTo>
                  <a:lnTo>
                    <a:pt x="401570" y="0"/>
                  </a:lnTo>
                </a:path>
              </a:pathLst>
            </a:custGeom>
            <a:ln w="22315">
              <a:solidFill>
                <a:srgbClr val="000000"/>
              </a:solidFill>
            </a:ln>
          </p:spPr>
          <p:txBody>
            <a:bodyPr wrap="square" lIns="0" tIns="0" rIns="0" bIns="0" rtlCol="0"/>
            <a:lstStyle/>
            <a:p>
              <a:endParaRPr/>
            </a:p>
          </p:txBody>
        </p:sp>
      </p:grpSp>
      <p:grpSp>
        <p:nvGrpSpPr>
          <p:cNvPr id="76" name="object 76"/>
          <p:cNvGrpSpPr/>
          <p:nvPr/>
        </p:nvGrpSpPr>
        <p:grpSpPr>
          <a:xfrm>
            <a:off x="5582793" y="3419475"/>
            <a:ext cx="2052955" cy="1385570"/>
            <a:chOff x="4058792" y="3419475"/>
            <a:chExt cx="2052955" cy="1385570"/>
          </a:xfrm>
        </p:grpSpPr>
        <p:sp>
          <p:nvSpPr>
            <p:cNvPr id="77" name="object 77"/>
            <p:cNvSpPr/>
            <p:nvPr/>
          </p:nvSpPr>
          <p:spPr>
            <a:xfrm>
              <a:off x="5642609" y="3419855"/>
              <a:ext cx="468630" cy="1384935"/>
            </a:xfrm>
            <a:custGeom>
              <a:avLst/>
              <a:gdLst/>
              <a:ahLst/>
              <a:cxnLst/>
              <a:rect l="l" t="t" r="r" b="b"/>
              <a:pathLst>
                <a:path w="468629" h="1384935">
                  <a:moveTo>
                    <a:pt x="50256" y="1278600"/>
                  </a:moveTo>
                  <a:lnTo>
                    <a:pt x="0" y="1228344"/>
                  </a:lnTo>
                  <a:lnTo>
                    <a:pt x="22098" y="1384554"/>
                  </a:lnTo>
                  <a:lnTo>
                    <a:pt x="44958" y="1361694"/>
                  </a:lnTo>
                  <a:lnTo>
                    <a:pt x="44958" y="1295400"/>
                  </a:lnTo>
                  <a:lnTo>
                    <a:pt x="50256" y="1278600"/>
                  </a:lnTo>
                  <a:close/>
                </a:path>
                <a:path w="468629" h="1384935">
                  <a:moveTo>
                    <a:pt x="67056" y="1295400"/>
                  </a:moveTo>
                  <a:lnTo>
                    <a:pt x="50256" y="1278600"/>
                  </a:lnTo>
                  <a:lnTo>
                    <a:pt x="44958" y="1295400"/>
                  </a:lnTo>
                  <a:lnTo>
                    <a:pt x="67056" y="1295400"/>
                  </a:lnTo>
                  <a:close/>
                </a:path>
                <a:path w="468629" h="1384935">
                  <a:moveTo>
                    <a:pt x="134112" y="1272540"/>
                  </a:moveTo>
                  <a:lnTo>
                    <a:pt x="67056" y="1295400"/>
                  </a:lnTo>
                  <a:lnTo>
                    <a:pt x="44958" y="1295400"/>
                  </a:lnTo>
                  <a:lnTo>
                    <a:pt x="44958" y="1361694"/>
                  </a:lnTo>
                  <a:lnTo>
                    <a:pt x="134112" y="1272540"/>
                  </a:lnTo>
                  <a:close/>
                </a:path>
                <a:path w="468629" h="1384935">
                  <a:moveTo>
                    <a:pt x="468630" y="22097"/>
                  </a:moveTo>
                  <a:lnTo>
                    <a:pt x="468630" y="0"/>
                  </a:lnTo>
                  <a:lnTo>
                    <a:pt x="446532" y="0"/>
                  </a:lnTo>
                  <a:lnTo>
                    <a:pt x="446532" y="22097"/>
                  </a:lnTo>
                  <a:lnTo>
                    <a:pt x="50256" y="1278600"/>
                  </a:lnTo>
                  <a:lnTo>
                    <a:pt x="67056" y="1295400"/>
                  </a:lnTo>
                  <a:lnTo>
                    <a:pt x="468630" y="22097"/>
                  </a:lnTo>
                  <a:close/>
                </a:path>
              </a:pathLst>
            </a:custGeom>
            <a:solidFill>
              <a:srgbClr val="000000"/>
            </a:solidFill>
          </p:spPr>
          <p:txBody>
            <a:bodyPr wrap="square" lIns="0" tIns="0" rIns="0" bIns="0" rtlCol="0"/>
            <a:lstStyle/>
            <a:p>
              <a:endParaRPr/>
            </a:p>
          </p:txBody>
        </p:sp>
        <p:sp>
          <p:nvSpPr>
            <p:cNvPr id="78" name="object 78"/>
            <p:cNvSpPr/>
            <p:nvPr/>
          </p:nvSpPr>
          <p:spPr>
            <a:xfrm>
              <a:off x="5642609" y="3419855"/>
              <a:ext cx="468630" cy="1384935"/>
            </a:xfrm>
            <a:custGeom>
              <a:avLst/>
              <a:gdLst/>
              <a:ahLst/>
              <a:cxnLst/>
              <a:rect l="l" t="t" r="r" b="b"/>
              <a:pathLst>
                <a:path w="468629" h="1384935">
                  <a:moveTo>
                    <a:pt x="44958" y="1295400"/>
                  </a:moveTo>
                  <a:lnTo>
                    <a:pt x="446532" y="22097"/>
                  </a:lnTo>
                  <a:lnTo>
                    <a:pt x="446532" y="0"/>
                  </a:lnTo>
                  <a:lnTo>
                    <a:pt x="468630" y="0"/>
                  </a:lnTo>
                  <a:lnTo>
                    <a:pt x="468630" y="22097"/>
                  </a:lnTo>
                  <a:lnTo>
                    <a:pt x="67056" y="1295400"/>
                  </a:lnTo>
                  <a:lnTo>
                    <a:pt x="44958" y="1295400"/>
                  </a:lnTo>
                  <a:close/>
                </a:path>
                <a:path w="468629" h="1384935">
                  <a:moveTo>
                    <a:pt x="67056" y="1295400"/>
                  </a:moveTo>
                  <a:lnTo>
                    <a:pt x="134112" y="1272540"/>
                  </a:lnTo>
                  <a:lnTo>
                    <a:pt x="22098" y="1384554"/>
                  </a:lnTo>
                  <a:lnTo>
                    <a:pt x="0" y="1228344"/>
                  </a:lnTo>
                  <a:lnTo>
                    <a:pt x="67056" y="1295400"/>
                  </a:lnTo>
                  <a:close/>
                </a:path>
              </a:pathLst>
            </a:custGeom>
            <a:ln w="3175">
              <a:solidFill>
                <a:srgbClr val="000000"/>
              </a:solidFill>
            </a:ln>
          </p:spPr>
          <p:txBody>
            <a:bodyPr wrap="square" lIns="0" tIns="0" rIns="0" bIns="0" rtlCol="0"/>
            <a:lstStyle/>
            <a:p>
              <a:endParaRPr/>
            </a:p>
          </p:txBody>
        </p:sp>
        <p:sp>
          <p:nvSpPr>
            <p:cNvPr id="79" name="object 79"/>
            <p:cNvSpPr/>
            <p:nvPr/>
          </p:nvSpPr>
          <p:spPr>
            <a:xfrm>
              <a:off x="5285993" y="3419855"/>
              <a:ext cx="467995" cy="1384935"/>
            </a:xfrm>
            <a:custGeom>
              <a:avLst/>
              <a:gdLst/>
              <a:ahLst/>
              <a:cxnLst/>
              <a:rect l="l" t="t" r="r" b="b"/>
              <a:pathLst>
                <a:path w="467995" h="1384935">
                  <a:moveTo>
                    <a:pt x="49676" y="1278020"/>
                  </a:moveTo>
                  <a:lnTo>
                    <a:pt x="0" y="1228344"/>
                  </a:lnTo>
                  <a:lnTo>
                    <a:pt x="22098" y="1384554"/>
                  </a:lnTo>
                  <a:lnTo>
                    <a:pt x="44196" y="1362304"/>
                  </a:lnTo>
                  <a:lnTo>
                    <a:pt x="44196" y="1295400"/>
                  </a:lnTo>
                  <a:lnTo>
                    <a:pt x="49676" y="1278020"/>
                  </a:lnTo>
                  <a:close/>
                </a:path>
                <a:path w="467995" h="1384935">
                  <a:moveTo>
                    <a:pt x="67056" y="1295400"/>
                  </a:moveTo>
                  <a:lnTo>
                    <a:pt x="49676" y="1278020"/>
                  </a:lnTo>
                  <a:lnTo>
                    <a:pt x="44196" y="1295400"/>
                  </a:lnTo>
                  <a:lnTo>
                    <a:pt x="67056" y="1295400"/>
                  </a:lnTo>
                  <a:close/>
                </a:path>
                <a:path w="467995" h="1384935">
                  <a:moveTo>
                    <a:pt x="133350" y="1272540"/>
                  </a:moveTo>
                  <a:lnTo>
                    <a:pt x="67056" y="1295400"/>
                  </a:lnTo>
                  <a:lnTo>
                    <a:pt x="44196" y="1295400"/>
                  </a:lnTo>
                  <a:lnTo>
                    <a:pt x="44196" y="1362304"/>
                  </a:lnTo>
                  <a:lnTo>
                    <a:pt x="133350" y="1272540"/>
                  </a:lnTo>
                  <a:close/>
                </a:path>
                <a:path w="467995" h="1384935">
                  <a:moveTo>
                    <a:pt x="467868" y="22097"/>
                  </a:moveTo>
                  <a:lnTo>
                    <a:pt x="445770" y="0"/>
                  </a:lnTo>
                  <a:lnTo>
                    <a:pt x="445770" y="22097"/>
                  </a:lnTo>
                  <a:lnTo>
                    <a:pt x="49676" y="1278020"/>
                  </a:lnTo>
                  <a:lnTo>
                    <a:pt x="67056" y="1295400"/>
                  </a:lnTo>
                  <a:lnTo>
                    <a:pt x="467868" y="22097"/>
                  </a:lnTo>
                  <a:close/>
                </a:path>
              </a:pathLst>
            </a:custGeom>
            <a:solidFill>
              <a:srgbClr val="000000"/>
            </a:solidFill>
          </p:spPr>
          <p:txBody>
            <a:bodyPr wrap="square" lIns="0" tIns="0" rIns="0" bIns="0" rtlCol="0"/>
            <a:lstStyle/>
            <a:p>
              <a:endParaRPr/>
            </a:p>
          </p:txBody>
        </p:sp>
        <p:sp>
          <p:nvSpPr>
            <p:cNvPr id="80" name="object 80"/>
            <p:cNvSpPr/>
            <p:nvPr/>
          </p:nvSpPr>
          <p:spPr>
            <a:xfrm>
              <a:off x="5285993" y="3419855"/>
              <a:ext cx="467995" cy="1384935"/>
            </a:xfrm>
            <a:custGeom>
              <a:avLst/>
              <a:gdLst/>
              <a:ahLst/>
              <a:cxnLst/>
              <a:rect l="l" t="t" r="r" b="b"/>
              <a:pathLst>
                <a:path w="467995" h="1384935">
                  <a:moveTo>
                    <a:pt x="44196" y="1295400"/>
                  </a:moveTo>
                  <a:lnTo>
                    <a:pt x="445770" y="22097"/>
                  </a:lnTo>
                  <a:lnTo>
                    <a:pt x="445770" y="0"/>
                  </a:lnTo>
                  <a:lnTo>
                    <a:pt x="467868" y="22097"/>
                  </a:lnTo>
                  <a:lnTo>
                    <a:pt x="67056" y="1295400"/>
                  </a:lnTo>
                  <a:lnTo>
                    <a:pt x="44196" y="1295400"/>
                  </a:lnTo>
                  <a:close/>
                </a:path>
                <a:path w="467995" h="1384935">
                  <a:moveTo>
                    <a:pt x="67056" y="1295400"/>
                  </a:moveTo>
                  <a:lnTo>
                    <a:pt x="133350" y="1272540"/>
                  </a:lnTo>
                  <a:lnTo>
                    <a:pt x="22098" y="1384554"/>
                  </a:lnTo>
                  <a:lnTo>
                    <a:pt x="0" y="1228344"/>
                  </a:lnTo>
                  <a:lnTo>
                    <a:pt x="67056" y="1295400"/>
                  </a:lnTo>
                  <a:close/>
                </a:path>
              </a:pathLst>
            </a:custGeom>
            <a:ln w="3175">
              <a:solidFill>
                <a:srgbClr val="000000"/>
              </a:solidFill>
            </a:ln>
          </p:spPr>
          <p:txBody>
            <a:bodyPr wrap="square" lIns="0" tIns="0" rIns="0" bIns="0" rtlCol="0"/>
            <a:lstStyle/>
            <a:p>
              <a:endParaRPr/>
            </a:p>
          </p:txBody>
        </p:sp>
        <p:sp>
          <p:nvSpPr>
            <p:cNvPr id="81" name="object 81"/>
            <p:cNvSpPr/>
            <p:nvPr/>
          </p:nvSpPr>
          <p:spPr>
            <a:xfrm>
              <a:off x="4059173" y="3441953"/>
              <a:ext cx="467995" cy="1340485"/>
            </a:xfrm>
            <a:custGeom>
              <a:avLst/>
              <a:gdLst/>
              <a:ahLst/>
              <a:cxnLst/>
              <a:rect l="l" t="t" r="r" b="b"/>
              <a:pathLst>
                <a:path w="467995" h="1340485">
                  <a:moveTo>
                    <a:pt x="133350" y="1228343"/>
                  </a:moveTo>
                  <a:lnTo>
                    <a:pt x="69067" y="1244277"/>
                  </a:lnTo>
                  <a:lnTo>
                    <a:pt x="67056" y="1250441"/>
                  </a:lnTo>
                  <a:lnTo>
                    <a:pt x="44196" y="1250441"/>
                  </a:lnTo>
                  <a:lnTo>
                    <a:pt x="0" y="1183385"/>
                  </a:lnTo>
                  <a:lnTo>
                    <a:pt x="22098" y="1340357"/>
                  </a:lnTo>
                  <a:lnTo>
                    <a:pt x="133350" y="1228343"/>
                  </a:lnTo>
                  <a:close/>
                </a:path>
                <a:path w="467995" h="1340485">
                  <a:moveTo>
                    <a:pt x="467868" y="22097"/>
                  </a:moveTo>
                  <a:lnTo>
                    <a:pt x="445770" y="0"/>
                  </a:lnTo>
                  <a:lnTo>
                    <a:pt x="445770" y="22097"/>
                  </a:lnTo>
                  <a:lnTo>
                    <a:pt x="44196" y="1250441"/>
                  </a:lnTo>
                  <a:lnTo>
                    <a:pt x="69067" y="1244277"/>
                  </a:lnTo>
                  <a:lnTo>
                    <a:pt x="467868" y="22097"/>
                  </a:lnTo>
                  <a:close/>
                </a:path>
                <a:path w="467995" h="1340485">
                  <a:moveTo>
                    <a:pt x="69067" y="1244277"/>
                  </a:moveTo>
                  <a:lnTo>
                    <a:pt x="44196" y="1250441"/>
                  </a:lnTo>
                  <a:lnTo>
                    <a:pt x="67056" y="1250441"/>
                  </a:lnTo>
                  <a:lnTo>
                    <a:pt x="69067" y="1244277"/>
                  </a:lnTo>
                  <a:close/>
                </a:path>
              </a:pathLst>
            </a:custGeom>
            <a:solidFill>
              <a:srgbClr val="000000"/>
            </a:solidFill>
          </p:spPr>
          <p:txBody>
            <a:bodyPr wrap="square" lIns="0" tIns="0" rIns="0" bIns="0" rtlCol="0"/>
            <a:lstStyle/>
            <a:p>
              <a:endParaRPr/>
            </a:p>
          </p:txBody>
        </p:sp>
        <p:sp>
          <p:nvSpPr>
            <p:cNvPr id="82" name="object 82"/>
            <p:cNvSpPr/>
            <p:nvPr/>
          </p:nvSpPr>
          <p:spPr>
            <a:xfrm>
              <a:off x="4059173" y="3441953"/>
              <a:ext cx="467995" cy="1340485"/>
            </a:xfrm>
            <a:custGeom>
              <a:avLst/>
              <a:gdLst/>
              <a:ahLst/>
              <a:cxnLst/>
              <a:rect l="l" t="t" r="r" b="b"/>
              <a:pathLst>
                <a:path w="467995" h="1340485">
                  <a:moveTo>
                    <a:pt x="44196" y="1250441"/>
                  </a:moveTo>
                  <a:lnTo>
                    <a:pt x="445770" y="22097"/>
                  </a:lnTo>
                  <a:lnTo>
                    <a:pt x="445770" y="0"/>
                  </a:lnTo>
                  <a:lnTo>
                    <a:pt x="467868" y="22097"/>
                  </a:lnTo>
                  <a:lnTo>
                    <a:pt x="67056" y="1250441"/>
                  </a:lnTo>
                  <a:lnTo>
                    <a:pt x="44196" y="1250441"/>
                  </a:lnTo>
                  <a:close/>
                </a:path>
                <a:path w="467995" h="1340485">
                  <a:moveTo>
                    <a:pt x="44196" y="1250441"/>
                  </a:moveTo>
                  <a:lnTo>
                    <a:pt x="133350" y="1228343"/>
                  </a:lnTo>
                  <a:lnTo>
                    <a:pt x="22098" y="1340357"/>
                  </a:lnTo>
                  <a:lnTo>
                    <a:pt x="0" y="1183385"/>
                  </a:lnTo>
                  <a:lnTo>
                    <a:pt x="44196" y="1250441"/>
                  </a:lnTo>
                  <a:close/>
                </a:path>
              </a:pathLst>
            </a:custGeom>
            <a:ln w="3175">
              <a:solidFill>
                <a:srgbClr val="000000"/>
              </a:solidFill>
            </a:ln>
          </p:spPr>
          <p:txBody>
            <a:bodyPr wrap="square" lIns="0" tIns="0" rIns="0" bIns="0" rtlCol="0"/>
            <a:lstStyle/>
            <a:p>
              <a:endParaRPr/>
            </a:p>
          </p:txBody>
        </p:sp>
        <p:sp>
          <p:nvSpPr>
            <p:cNvPr id="83" name="object 83"/>
            <p:cNvSpPr/>
            <p:nvPr/>
          </p:nvSpPr>
          <p:spPr>
            <a:xfrm>
              <a:off x="4460747" y="3910584"/>
              <a:ext cx="981710" cy="291465"/>
            </a:xfrm>
            <a:custGeom>
              <a:avLst/>
              <a:gdLst/>
              <a:ahLst/>
              <a:cxnLst/>
              <a:rect l="l" t="t" r="r" b="b"/>
              <a:pathLst>
                <a:path w="981710" h="291464">
                  <a:moveTo>
                    <a:pt x="981455" y="291084"/>
                  </a:moveTo>
                  <a:lnTo>
                    <a:pt x="981455" y="0"/>
                  </a:lnTo>
                  <a:lnTo>
                    <a:pt x="0" y="0"/>
                  </a:lnTo>
                  <a:lnTo>
                    <a:pt x="0" y="291084"/>
                  </a:lnTo>
                  <a:lnTo>
                    <a:pt x="981455" y="291084"/>
                  </a:lnTo>
                  <a:close/>
                </a:path>
              </a:pathLst>
            </a:custGeom>
            <a:solidFill>
              <a:srgbClr val="FFFFFF"/>
            </a:solidFill>
          </p:spPr>
          <p:txBody>
            <a:bodyPr wrap="square" lIns="0" tIns="0" rIns="0" bIns="0" rtlCol="0"/>
            <a:lstStyle/>
            <a:p>
              <a:endParaRPr/>
            </a:p>
          </p:txBody>
        </p:sp>
        <p:sp>
          <p:nvSpPr>
            <p:cNvPr id="84" name="object 84"/>
            <p:cNvSpPr/>
            <p:nvPr/>
          </p:nvSpPr>
          <p:spPr>
            <a:xfrm>
              <a:off x="4460720" y="3910739"/>
              <a:ext cx="981710" cy="291465"/>
            </a:xfrm>
            <a:custGeom>
              <a:avLst/>
              <a:gdLst/>
              <a:ahLst/>
              <a:cxnLst/>
              <a:rect l="l" t="t" r="r" b="b"/>
              <a:pathLst>
                <a:path w="981710" h="291464">
                  <a:moveTo>
                    <a:pt x="981444" y="0"/>
                  </a:moveTo>
                  <a:lnTo>
                    <a:pt x="0" y="0"/>
                  </a:lnTo>
                  <a:lnTo>
                    <a:pt x="0" y="291097"/>
                  </a:lnTo>
                  <a:lnTo>
                    <a:pt x="981444" y="291097"/>
                  </a:lnTo>
                  <a:lnTo>
                    <a:pt x="981444" y="0"/>
                  </a:lnTo>
                  <a:close/>
                </a:path>
              </a:pathLst>
            </a:custGeom>
            <a:ln w="22327">
              <a:solidFill>
                <a:srgbClr val="FFFFFF"/>
              </a:solidFill>
            </a:ln>
          </p:spPr>
          <p:txBody>
            <a:bodyPr wrap="square" lIns="0" tIns="0" rIns="0" bIns="0" rtlCol="0"/>
            <a:lstStyle/>
            <a:p>
              <a:endParaRPr/>
            </a:p>
          </p:txBody>
        </p:sp>
      </p:grpSp>
      <p:sp>
        <p:nvSpPr>
          <p:cNvPr id="85" name="object 85"/>
          <p:cNvSpPr txBox="1"/>
          <p:nvPr/>
        </p:nvSpPr>
        <p:spPr>
          <a:xfrm>
            <a:off x="6038341" y="3898571"/>
            <a:ext cx="873760" cy="294005"/>
          </a:xfrm>
          <a:prstGeom prst="rect">
            <a:avLst/>
          </a:prstGeom>
        </p:spPr>
        <p:txBody>
          <a:bodyPr vert="horz" wrap="square" lIns="0" tIns="13335" rIns="0" bIns="0" rtlCol="0">
            <a:spAutoFit/>
          </a:bodyPr>
          <a:lstStyle/>
          <a:p>
            <a:pPr marL="12700">
              <a:spcBef>
                <a:spcPts val="105"/>
              </a:spcBef>
            </a:pPr>
            <a:r>
              <a:rPr sz="1750" spc="-10" dirty="0">
                <a:latin typeface="Times New Roman"/>
                <a:cs typeface="Times New Roman"/>
              </a:rPr>
              <a:t>…shift…</a:t>
            </a:r>
            <a:endParaRPr sz="1750">
              <a:latin typeface="Times New Roman"/>
              <a:cs typeface="Times New Roman"/>
            </a:endParaRPr>
          </a:p>
        </p:txBody>
      </p:sp>
      <p:sp>
        <p:nvSpPr>
          <p:cNvPr id="86" name="object 86"/>
          <p:cNvSpPr txBox="1">
            <a:spLocks noGrp="1"/>
          </p:cNvSpPr>
          <p:nvPr>
            <p:ph type="sldNum" sz="quarter" idx="7"/>
          </p:nvPr>
        </p:nvSpPr>
        <p:spPr>
          <a:xfrm>
            <a:off x="8074152" y="6522493"/>
            <a:ext cx="267334" cy="222250"/>
          </a:xfrm>
          <a:prstGeom prst="rect">
            <a:avLst/>
          </a:prstGeom>
        </p:spPr>
        <p:txBody>
          <a:bodyPr vert="horz" wrap="square" lIns="0" tIns="0" rIns="0" bIns="0" rtlCol="0">
            <a:spAutoFit/>
          </a:bodyPr>
          <a:lstStyle>
            <a:defPPr>
              <a:defRPr kern="0"/>
            </a:defPPr>
            <a:lvl1pPr>
              <a:defRPr sz="1400" b="0" i="0">
                <a:solidFill>
                  <a:schemeClr val="tx1"/>
                </a:solidFill>
                <a:latin typeface="Times New Roman"/>
                <a:cs typeface="Times New Roman"/>
              </a:defRPr>
            </a:lvl1pPr>
          </a:lstStyle>
          <a:p>
            <a:pPr marL="38100">
              <a:lnSpc>
                <a:spcPts val="1625"/>
              </a:lnSpc>
            </a:pPr>
            <a:fld id="{81D60167-4931-47E6-BA6A-407CBD079E47}" type="slidenum">
              <a:rPr lang="en-US" spc="-25" smtClean="0"/>
              <a:pPr marL="38100">
                <a:lnSpc>
                  <a:spcPts val="1625"/>
                </a:lnSpc>
              </a:pPr>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0327-762E-91E4-BBC0-7595EE5345A5}"/>
              </a:ext>
            </a:extLst>
          </p:cNvPr>
          <p:cNvSpPr>
            <a:spLocks noGrp="1"/>
          </p:cNvSpPr>
          <p:nvPr>
            <p:ph type="title"/>
          </p:nvPr>
        </p:nvSpPr>
        <p:spPr/>
        <p:txBody>
          <a:bodyPr/>
          <a:lstStyle/>
          <a:p>
            <a:r>
              <a:rPr lang="en-US" altLang="en-US" sz="4400" dirty="0"/>
              <a:t>Implementing </a:t>
            </a:r>
            <a:r>
              <a:rPr lang="en-US" altLang="en-US" sz="4400" dirty="0" err="1"/>
              <a:t>MyArrayList</a:t>
            </a:r>
            <a:endParaRPr lang="en-US" dirty="0"/>
          </a:p>
        </p:txBody>
      </p:sp>
      <p:pic>
        <p:nvPicPr>
          <p:cNvPr id="4" name="Picture 18">
            <a:extLst>
              <a:ext uri="{FF2B5EF4-FFF2-40B4-BE49-F238E27FC236}">
                <a16:creationId xmlns:a16="http://schemas.microsoft.com/office/drawing/2014/main" id="{0459E560-989C-F82A-82D7-2AB528EADC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92166" y="1810611"/>
            <a:ext cx="8008882" cy="3984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24886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1CFD-E240-B9E3-504C-AFC3FB7F5AE7}"/>
              </a:ext>
            </a:extLst>
          </p:cNvPr>
          <p:cNvSpPr>
            <a:spLocks noGrp="1"/>
          </p:cNvSpPr>
          <p:nvPr>
            <p:ph type="title"/>
          </p:nvPr>
        </p:nvSpPr>
        <p:spPr/>
        <p:txBody>
          <a:bodyPr/>
          <a:lstStyle/>
          <a:p>
            <a:r>
              <a:rPr lang="en-US" dirty="0"/>
              <a:t>Array vs Array List</a:t>
            </a:r>
          </a:p>
        </p:txBody>
      </p:sp>
      <p:sp>
        <p:nvSpPr>
          <p:cNvPr id="3" name="Content Placeholder 2">
            <a:extLst>
              <a:ext uri="{FF2B5EF4-FFF2-40B4-BE49-F238E27FC236}">
                <a16:creationId xmlns:a16="http://schemas.microsoft.com/office/drawing/2014/main" id="{15204AF2-B3C0-BC9E-5521-FF0DB7122A07}"/>
              </a:ext>
            </a:extLst>
          </p:cNvPr>
          <p:cNvSpPr>
            <a:spLocks noGrp="1"/>
          </p:cNvSpPr>
          <p:nvPr>
            <p:ph idx="1"/>
          </p:nvPr>
        </p:nvSpPr>
        <p:spPr/>
        <p:txBody>
          <a:bodyPr>
            <a:noAutofit/>
          </a:bodyPr>
          <a:lstStyle/>
          <a:p>
            <a:r>
              <a:rPr lang="en-US" sz="2400" dirty="0"/>
              <a:t>import </a:t>
            </a:r>
            <a:r>
              <a:rPr lang="en-US" sz="2400" dirty="0" err="1"/>
              <a:t>java.util.ArrayList</a:t>
            </a:r>
            <a:r>
              <a:rPr lang="en-US" sz="2400" dirty="0"/>
              <a:t>;</a:t>
            </a:r>
          </a:p>
          <a:p>
            <a:r>
              <a:rPr lang="en-US" sz="2400" dirty="0"/>
              <a:t>import </a:t>
            </a:r>
            <a:r>
              <a:rPr lang="en-US" sz="2400" dirty="0" err="1"/>
              <a:t>java.util.Arrays</a:t>
            </a:r>
            <a:r>
              <a:rPr lang="en-US" sz="2400" dirty="0"/>
              <a:t>;</a:t>
            </a:r>
          </a:p>
          <a:p>
            <a:endParaRPr lang="en-US" sz="2400" dirty="0"/>
          </a:p>
          <a:p>
            <a:r>
              <a:rPr lang="en-US" sz="2400" dirty="0"/>
              <a:t>public class </a:t>
            </a:r>
            <a:r>
              <a:rPr lang="en-US" sz="2400" dirty="0" err="1"/>
              <a:t>ArrayVsArrayList</a:t>
            </a:r>
            <a:r>
              <a:rPr lang="en-US" sz="2400" dirty="0"/>
              <a:t> {</a:t>
            </a:r>
          </a:p>
          <a:p>
            <a:endParaRPr lang="en-US" sz="2400" dirty="0"/>
          </a:p>
          <a:p>
            <a:r>
              <a:rPr lang="en-US" sz="2400" dirty="0"/>
              <a:t>  public static void main(String[] </a:t>
            </a:r>
            <a:r>
              <a:rPr lang="en-US" sz="2400" dirty="0" err="1"/>
              <a:t>args</a:t>
            </a:r>
            <a:r>
              <a:rPr lang="en-US" sz="2400" dirty="0"/>
              <a:t>) {</a:t>
            </a:r>
          </a:p>
          <a:p>
            <a:r>
              <a:rPr lang="en-US" sz="2400" dirty="0"/>
              <a:t>    </a:t>
            </a:r>
          </a:p>
          <a:p>
            <a:r>
              <a:rPr lang="en-US" sz="2400" dirty="0"/>
              <a:t>    //[0][1][2][3]</a:t>
            </a:r>
          </a:p>
          <a:p>
            <a:pPr marL="0" indent="0">
              <a:buNone/>
            </a:pPr>
            <a:r>
              <a:rPr lang="en-US" sz="2400" dirty="0"/>
              <a:t>    </a:t>
            </a:r>
          </a:p>
        </p:txBody>
      </p:sp>
    </p:spTree>
    <p:extLst>
      <p:ext uri="{BB962C8B-B14F-4D97-AF65-F5344CB8AC3E}">
        <p14:creationId xmlns:p14="http://schemas.microsoft.com/office/powerpoint/2010/main" val="391679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B2FF-1CAE-AB82-6FF7-1BE651F18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EDC04-5E6A-1583-8F3E-AEC85DD20281}"/>
              </a:ext>
            </a:extLst>
          </p:cNvPr>
          <p:cNvSpPr>
            <a:spLocks noGrp="1"/>
          </p:cNvSpPr>
          <p:nvPr>
            <p:ph idx="1"/>
          </p:nvPr>
        </p:nvSpPr>
        <p:spPr/>
        <p:txBody>
          <a:bodyPr>
            <a:normAutofit fontScale="77500" lnSpcReduction="20000"/>
          </a:bodyPr>
          <a:lstStyle/>
          <a:p>
            <a:r>
              <a:rPr lang="en-US" sz="2800" dirty="0"/>
              <a:t> // Create</a:t>
            </a:r>
          </a:p>
          <a:p>
            <a:r>
              <a:rPr lang="en-US" sz="2800" dirty="0"/>
              <a:t>    String[] </a:t>
            </a:r>
            <a:r>
              <a:rPr lang="en-US" sz="2800" dirty="0" err="1"/>
              <a:t>friendsArray</a:t>
            </a:r>
            <a:r>
              <a:rPr lang="en-US" sz="2800" dirty="0"/>
              <a:t> = {"John", "Chris", "Eric", "Luke"};</a:t>
            </a:r>
          </a:p>
          <a:p>
            <a:r>
              <a:rPr lang="en-US" sz="2800" dirty="0"/>
              <a:t>    //or</a:t>
            </a:r>
          </a:p>
          <a:p>
            <a:r>
              <a:rPr lang="en-US" sz="2800" dirty="0"/>
              <a:t>    String[] friendsArray2 = new String[4];</a:t>
            </a:r>
          </a:p>
          <a:p>
            <a:r>
              <a:rPr lang="en-US" sz="2800" dirty="0"/>
              <a:t>    </a:t>
            </a:r>
          </a:p>
          <a:p>
            <a:r>
              <a:rPr lang="en-US" sz="2800" dirty="0"/>
              <a:t>    </a:t>
            </a:r>
            <a:r>
              <a:rPr lang="en-US" sz="2800" dirty="0" err="1"/>
              <a:t>ArrayList</a:t>
            </a:r>
            <a:r>
              <a:rPr lang="en-US" sz="2800" dirty="0"/>
              <a:t>&lt;String&gt; </a:t>
            </a:r>
            <a:r>
              <a:rPr lang="en-US" sz="2800" dirty="0" err="1"/>
              <a:t>friendsArrayList</a:t>
            </a:r>
            <a:r>
              <a:rPr lang="en-US" sz="2800" dirty="0"/>
              <a:t> =</a:t>
            </a:r>
          </a:p>
          <a:p>
            <a:r>
              <a:rPr lang="en-US" sz="2800" dirty="0"/>
              <a:t>        new </a:t>
            </a:r>
            <a:r>
              <a:rPr lang="en-US" sz="2800" dirty="0" err="1"/>
              <a:t>ArrayList</a:t>
            </a:r>
            <a:r>
              <a:rPr lang="en-US" sz="2800" dirty="0"/>
              <a:t>&lt;&gt;(</a:t>
            </a:r>
            <a:r>
              <a:rPr lang="en-US" sz="2800" dirty="0" err="1"/>
              <a:t>Arrays.asList</a:t>
            </a:r>
            <a:r>
              <a:rPr lang="en-US" sz="2800" dirty="0"/>
              <a:t>("John", "Chris", "Eric", "Luke"));</a:t>
            </a:r>
          </a:p>
          <a:p>
            <a:r>
              <a:rPr lang="en-US" sz="2800" dirty="0"/>
              <a:t>    //or</a:t>
            </a:r>
          </a:p>
          <a:p>
            <a:r>
              <a:rPr lang="en-US" sz="2800" dirty="0"/>
              <a:t>    </a:t>
            </a:r>
            <a:r>
              <a:rPr lang="en-US" sz="2800" dirty="0" err="1"/>
              <a:t>ArrayList</a:t>
            </a:r>
            <a:r>
              <a:rPr lang="en-US" sz="2800" dirty="0"/>
              <a:t>&lt;String&gt; friendsArrayList2 = new </a:t>
            </a:r>
            <a:r>
              <a:rPr lang="en-US" sz="2800" dirty="0" err="1"/>
              <a:t>ArrayList</a:t>
            </a:r>
            <a:r>
              <a:rPr lang="en-US" sz="2800" dirty="0"/>
              <a:t>&lt;&gt;();</a:t>
            </a:r>
            <a:endParaRPr lang="en-US" dirty="0"/>
          </a:p>
        </p:txBody>
      </p:sp>
    </p:spTree>
    <p:extLst>
      <p:ext uri="{BB962C8B-B14F-4D97-AF65-F5344CB8AC3E}">
        <p14:creationId xmlns:p14="http://schemas.microsoft.com/office/powerpoint/2010/main" val="3152459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19E2A-D760-EE0D-5D99-DB54AAE1A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3F0C18-8BFD-31B3-0638-AE8674AA739C}"/>
              </a:ext>
            </a:extLst>
          </p:cNvPr>
          <p:cNvSpPr>
            <a:spLocks noGrp="1"/>
          </p:cNvSpPr>
          <p:nvPr>
            <p:ph idx="1"/>
          </p:nvPr>
        </p:nvSpPr>
        <p:spPr/>
        <p:txBody>
          <a:bodyPr/>
          <a:lstStyle/>
          <a:p>
            <a:r>
              <a:rPr lang="en-US" dirty="0"/>
              <a:t> //Get element</a:t>
            </a:r>
          </a:p>
          <a:p>
            <a:r>
              <a:rPr lang="en-US" dirty="0"/>
              <a:t>    </a:t>
            </a:r>
            <a:r>
              <a:rPr lang="en-US" dirty="0" err="1"/>
              <a:t>System.out.println</a:t>
            </a:r>
            <a:r>
              <a:rPr lang="en-US" dirty="0"/>
              <a:t>(</a:t>
            </a:r>
            <a:r>
              <a:rPr lang="en-US" dirty="0" err="1"/>
              <a:t>friendsArray</a:t>
            </a:r>
            <a:r>
              <a:rPr lang="en-US" dirty="0"/>
              <a:t>[1]);</a:t>
            </a:r>
          </a:p>
          <a:p>
            <a:r>
              <a:rPr lang="en-US" dirty="0"/>
              <a:t>    </a:t>
            </a:r>
            <a:r>
              <a:rPr lang="en-US" dirty="0" err="1"/>
              <a:t>System.out.println</a:t>
            </a:r>
            <a:r>
              <a:rPr lang="en-US" dirty="0"/>
              <a:t>(</a:t>
            </a:r>
            <a:r>
              <a:rPr lang="en-US" dirty="0" err="1"/>
              <a:t>friendsArrayList.get</a:t>
            </a:r>
            <a:r>
              <a:rPr lang="en-US" dirty="0"/>
              <a:t>(1));</a:t>
            </a:r>
          </a:p>
          <a:p>
            <a:r>
              <a:rPr lang="en-US" dirty="0"/>
              <a:t>    </a:t>
            </a:r>
          </a:p>
          <a:p>
            <a:r>
              <a:rPr lang="en-US" dirty="0"/>
              <a:t>    //Get size</a:t>
            </a:r>
          </a:p>
          <a:p>
            <a:r>
              <a:rPr lang="en-US" dirty="0"/>
              <a:t>    </a:t>
            </a:r>
            <a:r>
              <a:rPr lang="en-US" dirty="0" err="1"/>
              <a:t>System.out.println</a:t>
            </a:r>
            <a:r>
              <a:rPr lang="en-US" dirty="0"/>
              <a:t>(</a:t>
            </a:r>
            <a:r>
              <a:rPr lang="en-US" dirty="0" err="1"/>
              <a:t>friendsArray.length</a:t>
            </a:r>
            <a:r>
              <a:rPr lang="en-US" dirty="0"/>
              <a:t>);</a:t>
            </a:r>
          </a:p>
          <a:p>
            <a:r>
              <a:rPr lang="en-US" dirty="0"/>
              <a:t>    </a:t>
            </a:r>
            <a:r>
              <a:rPr lang="en-US" dirty="0" err="1"/>
              <a:t>System.out.println</a:t>
            </a:r>
            <a:r>
              <a:rPr lang="en-US" dirty="0"/>
              <a:t>(</a:t>
            </a:r>
            <a:r>
              <a:rPr lang="en-US" dirty="0" err="1"/>
              <a:t>friendsArrayList.size</a:t>
            </a:r>
            <a:r>
              <a:rPr lang="en-US" dirty="0"/>
              <a:t>());</a:t>
            </a:r>
          </a:p>
        </p:txBody>
      </p:sp>
    </p:spTree>
    <p:extLst>
      <p:ext uri="{BB962C8B-B14F-4D97-AF65-F5344CB8AC3E}">
        <p14:creationId xmlns:p14="http://schemas.microsoft.com/office/powerpoint/2010/main" val="338910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3E93-71F5-FFC8-04F2-A56B86C4CB85}"/>
              </a:ext>
            </a:extLst>
          </p:cNvPr>
          <p:cNvSpPr>
            <a:spLocks noGrp="1"/>
          </p:cNvSpPr>
          <p:nvPr>
            <p:ph type="title"/>
          </p:nvPr>
        </p:nvSpPr>
        <p:spPr/>
        <p:txBody>
          <a:bodyPr>
            <a:normAutofit/>
          </a:bodyPr>
          <a:lstStyle/>
          <a:p>
            <a:r>
              <a:rPr lang="en-US" sz="3600" dirty="0"/>
              <a:t>Overview of Lecture 1</a:t>
            </a:r>
          </a:p>
        </p:txBody>
      </p:sp>
      <p:sp>
        <p:nvSpPr>
          <p:cNvPr id="3" name="Content Placeholder 2">
            <a:extLst>
              <a:ext uri="{FF2B5EF4-FFF2-40B4-BE49-F238E27FC236}">
                <a16:creationId xmlns:a16="http://schemas.microsoft.com/office/drawing/2014/main" id="{F0E795A7-C891-F732-31F4-5C678E27F194}"/>
              </a:ext>
            </a:extLst>
          </p:cNvPr>
          <p:cNvSpPr>
            <a:spLocks noGrp="1"/>
          </p:cNvSpPr>
          <p:nvPr>
            <p:ph idx="1"/>
          </p:nvPr>
        </p:nvSpPr>
        <p:spPr/>
        <p:txBody>
          <a:bodyPr>
            <a:normAutofit/>
          </a:bodyPr>
          <a:lstStyle/>
          <a:p>
            <a:r>
              <a:rPr lang="en-US" altLang="en-US" sz="2400" b="1" dirty="0"/>
              <a:t>Data Structure </a:t>
            </a:r>
            <a:r>
              <a:rPr lang="en-US" altLang="en-US" sz="2400" dirty="0"/>
              <a:t>- </a:t>
            </a:r>
            <a:r>
              <a:rPr lang="en-US" altLang="en-US" sz="2400" dirty="0">
                <a:latin typeface="Times New Roman" panose="02020603050405020304" pitchFamily="18" charset="0"/>
              </a:rPr>
              <a:t>The logical or mathematical model of a particular organization of data is called a data structure. Types of Data Structure:</a:t>
            </a:r>
          </a:p>
          <a:p>
            <a:pPr marL="0" indent="0" fontAlgn="base">
              <a:lnSpc>
                <a:spcPct val="170000"/>
              </a:lnSpc>
              <a:spcBef>
                <a:spcPct val="0"/>
              </a:spcBef>
              <a:spcAft>
                <a:spcPct val="0"/>
              </a:spcAft>
              <a:buNone/>
              <a:defRPr/>
            </a:pPr>
            <a:r>
              <a:rPr lang="en-US" altLang="en-US" sz="2400" dirty="0">
                <a:solidFill>
                  <a:srgbClr val="000000"/>
                </a:solidFill>
                <a:latin typeface="Times New Roman" panose="02020603050405020304" pitchFamily="18" charset="0"/>
              </a:rPr>
              <a:t> 1. Linear Data Structure</a:t>
            </a:r>
          </a:p>
          <a:p>
            <a:pPr marL="0" indent="0" fontAlgn="base">
              <a:lnSpc>
                <a:spcPct val="150000"/>
              </a:lnSpc>
              <a:spcBef>
                <a:spcPct val="0"/>
              </a:spcBef>
              <a:spcAft>
                <a:spcPct val="0"/>
              </a:spcAft>
              <a:buNone/>
              <a:defRPr/>
            </a:pPr>
            <a:r>
              <a:rPr lang="en-US" altLang="en-US" sz="2400" dirty="0">
                <a:solidFill>
                  <a:srgbClr val="000000"/>
                </a:solidFill>
                <a:latin typeface="Times New Roman" panose="02020603050405020304" pitchFamily="18" charset="0"/>
              </a:rPr>
              <a:t>        Example: Arrays, Linked Lists, Stacks, Queues</a:t>
            </a:r>
          </a:p>
          <a:p>
            <a:pPr marL="0" indent="0" fontAlgn="base">
              <a:lnSpc>
                <a:spcPct val="150000"/>
              </a:lnSpc>
              <a:spcBef>
                <a:spcPct val="0"/>
              </a:spcBef>
              <a:spcAft>
                <a:spcPct val="0"/>
              </a:spcAft>
              <a:buNone/>
              <a:defRPr/>
            </a:pPr>
            <a:r>
              <a:rPr lang="en-US" altLang="en-US" sz="2400" dirty="0">
                <a:solidFill>
                  <a:srgbClr val="000000"/>
                </a:solidFill>
                <a:latin typeface="Times New Roman" panose="02020603050405020304" pitchFamily="18" charset="0"/>
              </a:rPr>
              <a:t>    2. Nonlinear Data Structure</a:t>
            </a:r>
          </a:p>
          <a:p>
            <a:pPr marL="0" indent="0" fontAlgn="base">
              <a:lnSpc>
                <a:spcPct val="150000"/>
              </a:lnSpc>
              <a:spcBef>
                <a:spcPct val="0"/>
              </a:spcBef>
              <a:spcAft>
                <a:spcPct val="0"/>
              </a:spcAft>
              <a:buNone/>
              <a:defRPr/>
            </a:pPr>
            <a:r>
              <a:rPr lang="en-US" altLang="en-US" sz="2400" dirty="0">
                <a:solidFill>
                  <a:srgbClr val="000000"/>
                </a:solidFill>
                <a:latin typeface="Times New Roman" panose="02020603050405020304" pitchFamily="18" charset="0"/>
              </a:rPr>
              <a:t>        Example: Trees, Graphs.  </a:t>
            </a:r>
          </a:p>
          <a:p>
            <a:endParaRPr lang="en-US" sz="2400" dirty="0"/>
          </a:p>
        </p:txBody>
      </p:sp>
      <p:sp>
        <p:nvSpPr>
          <p:cNvPr id="4" name="Slide Number Placeholder 3">
            <a:extLst>
              <a:ext uri="{FF2B5EF4-FFF2-40B4-BE49-F238E27FC236}">
                <a16:creationId xmlns:a16="http://schemas.microsoft.com/office/drawing/2014/main" id="{AA001EAB-56B1-5771-964E-1B53394F2090}"/>
              </a:ext>
            </a:extLst>
          </p:cNvPr>
          <p:cNvSpPr>
            <a:spLocks noGrp="1"/>
          </p:cNvSpPr>
          <p:nvPr>
            <p:ph type="sldNum" sz="quarter" idx="12"/>
          </p:nvPr>
        </p:nvSpPr>
        <p:spPr/>
        <p:txBody>
          <a:bodyPr/>
          <a:lstStyle/>
          <a:p>
            <a:fld id="{D637F8FC-4B86-4690-8888-22AB2F781BEF}" type="slidenum">
              <a:rPr lang="en-US" smtClean="0"/>
              <a:t>3</a:t>
            </a:fld>
            <a:endParaRPr lang="en-US"/>
          </a:p>
        </p:txBody>
      </p:sp>
    </p:spTree>
    <p:extLst>
      <p:ext uri="{BB962C8B-B14F-4D97-AF65-F5344CB8AC3E}">
        <p14:creationId xmlns:p14="http://schemas.microsoft.com/office/powerpoint/2010/main" val="1252198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1CFD-E240-B9E3-504C-AFC3FB7F5A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204AF2-B3C0-BC9E-5521-FF0DB7122A07}"/>
              </a:ext>
            </a:extLst>
          </p:cNvPr>
          <p:cNvSpPr>
            <a:spLocks noGrp="1"/>
          </p:cNvSpPr>
          <p:nvPr>
            <p:ph idx="1"/>
          </p:nvPr>
        </p:nvSpPr>
        <p:spPr/>
        <p:txBody>
          <a:bodyPr>
            <a:normAutofit fontScale="85000" lnSpcReduction="10000"/>
          </a:bodyPr>
          <a:lstStyle/>
          <a:p>
            <a:r>
              <a:rPr lang="en-US" dirty="0"/>
              <a:t>    </a:t>
            </a:r>
          </a:p>
          <a:p>
            <a:r>
              <a:rPr lang="en-US" dirty="0"/>
              <a:t>    //Add an element</a:t>
            </a:r>
          </a:p>
          <a:p>
            <a:r>
              <a:rPr lang="en-US" dirty="0"/>
              <a:t>    //You can't do this with Arrays :(</a:t>
            </a:r>
          </a:p>
          <a:p>
            <a:r>
              <a:rPr lang="en-US" dirty="0"/>
              <a:t>    </a:t>
            </a:r>
            <a:r>
              <a:rPr lang="en-US" dirty="0" err="1"/>
              <a:t>friendsArrayList.add</a:t>
            </a:r>
            <a:r>
              <a:rPr lang="en-US" dirty="0"/>
              <a:t>("Mitch");</a:t>
            </a:r>
          </a:p>
          <a:p>
            <a:r>
              <a:rPr lang="en-US" dirty="0"/>
              <a:t>    </a:t>
            </a:r>
            <a:r>
              <a:rPr lang="en-US" dirty="0" err="1"/>
              <a:t>System.out.println</a:t>
            </a:r>
            <a:r>
              <a:rPr lang="en-US" dirty="0"/>
              <a:t>(</a:t>
            </a:r>
            <a:r>
              <a:rPr lang="en-US" dirty="0" err="1"/>
              <a:t>friendsArrayList.get</a:t>
            </a:r>
            <a:r>
              <a:rPr lang="en-US" dirty="0"/>
              <a:t>(4));</a:t>
            </a:r>
          </a:p>
          <a:p>
            <a:endParaRPr lang="en-US" dirty="0"/>
          </a:p>
          <a:p>
            <a:r>
              <a:rPr lang="en-US" dirty="0"/>
              <a:t>    //Set an element</a:t>
            </a:r>
          </a:p>
          <a:p>
            <a:r>
              <a:rPr lang="en-US" dirty="0"/>
              <a:t>    </a:t>
            </a:r>
            <a:r>
              <a:rPr lang="en-US" dirty="0" err="1"/>
              <a:t>friendsArray</a:t>
            </a:r>
            <a:r>
              <a:rPr lang="en-US" dirty="0"/>
              <a:t>[0] = "Carl";</a:t>
            </a:r>
          </a:p>
          <a:p>
            <a:r>
              <a:rPr lang="en-US" dirty="0"/>
              <a:t>    </a:t>
            </a:r>
            <a:r>
              <a:rPr lang="en-US" dirty="0" err="1"/>
              <a:t>System.out.println</a:t>
            </a:r>
            <a:r>
              <a:rPr lang="en-US" dirty="0"/>
              <a:t>(</a:t>
            </a:r>
            <a:r>
              <a:rPr lang="en-US" dirty="0" err="1"/>
              <a:t>friendsArray</a:t>
            </a:r>
            <a:r>
              <a:rPr lang="en-US" dirty="0"/>
              <a:t>[0]);</a:t>
            </a:r>
          </a:p>
          <a:p>
            <a:r>
              <a:rPr lang="en-US" dirty="0"/>
              <a:t>    </a:t>
            </a:r>
            <a:r>
              <a:rPr lang="en-US" dirty="0" err="1"/>
              <a:t>friendsArrayList.set</a:t>
            </a:r>
            <a:r>
              <a:rPr lang="en-US" dirty="0"/>
              <a:t>(0, "Carl");</a:t>
            </a:r>
          </a:p>
          <a:p>
            <a:r>
              <a:rPr lang="en-US" dirty="0"/>
              <a:t>    </a:t>
            </a:r>
            <a:r>
              <a:rPr lang="en-US" dirty="0" err="1"/>
              <a:t>System.out.println</a:t>
            </a:r>
            <a:r>
              <a:rPr lang="en-US" dirty="0"/>
              <a:t>(</a:t>
            </a:r>
            <a:r>
              <a:rPr lang="en-US" dirty="0" err="1"/>
              <a:t>friendsArrayList.get</a:t>
            </a:r>
            <a:r>
              <a:rPr lang="en-US" dirty="0"/>
              <a:t>(0));</a:t>
            </a:r>
          </a:p>
          <a:p>
            <a:pPr marL="0" indent="0">
              <a:buNone/>
            </a:pPr>
            <a:endParaRPr lang="en-US" dirty="0"/>
          </a:p>
          <a:p>
            <a:endParaRPr lang="en-US" dirty="0"/>
          </a:p>
        </p:txBody>
      </p:sp>
    </p:spTree>
    <p:extLst>
      <p:ext uri="{BB962C8B-B14F-4D97-AF65-F5344CB8AC3E}">
        <p14:creationId xmlns:p14="http://schemas.microsoft.com/office/powerpoint/2010/main" val="1308783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E77A-6741-8C66-4344-DFA88865C7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64CC59-DF50-6DA1-1FF6-932A14F52F0D}"/>
              </a:ext>
            </a:extLst>
          </p:cNvPr>
          <p:cNvSpPr>
            <a:spLocks noGrp="1"/>
          </p:cNvSpPr>
          <p:nvPr>
            <p:ph idx="1"/>
          </p:nvPr>
        </p:nvSpPr>
        <p:spPr/>
        <p:txBody>
          <a:bodyPr>
            <a:normAutofit fontScale="62500" lnSpcReduction="20000"/>
          </a:bodyPr>
          <a:lstStyle/>
          <a:p>
            <a:r>
              <a:rPr lang="en-US" dirty="0"/>
              <a:t> //Remove an element</a:t>
            </a:r>
          </a:p>
          <a:p>
            <a:r>
              <a:rPr lang="en-US" dirty="0"/>
              <a:t>    // Can't do this with arrays :(</a:t>
            </a:r>
          </a:p>
          <a:p>
            <a:r>
              <a:rPr lang="en-US" dirty="0"/>
              <a:t>    </a:t>
            </a:r>
            <a:r>
              <a:rPr lang="en-US" dirty="0" err="1"/>
              <a:t>friendsArrayList.remove</a:t>
            </a:r>
            <a:r>
              <a:rPr lang="en-US" dirty="0"/>
              <a:t>("Chris");</a:t>
            </a:r>
          </a:p>
          <a:p>
            <a:r>
              <a:rPr lang="en-US" dirty="0"/>
              <a:t>    </a:t>
            </a:r>
            <a:r>
              <a:rPr lang="en-US" dirty="0" err="1"/>
              <a:t>System.out.println</a:t>
            </a:r>
            <a:r>
              <a:rPr lang="en-US" dirty="0"/>
              <a:t>(</a:t>
            </a:r>
            <a:r>
              <a:rPr lang="en-US" dirty="0" err="1"/>
              <a:t>friendsArrayList.get</a:t>
            </a:r>
            <a:r>
              <a:rPr lang="en-US" dirty="0"/>
              <a:t>(1));</a:t>
            </a:r>
          </a:p>
          <a:p>
            <a:endParaRPr lang="en-US" dirty="0"/>
          </a:p>
          <a:p>
            <a:r>
              <a:rPr lang="en-US" dirty="0"/>
              <a:t>    //Print</a:t>
            </a:r>
          </a:p>
          <a:p>
            <a:r>
              <a:rPr lang="en-US" dirty="0"/>
              <a:t>    //Doesn't work well for Arrays! Must loop through all elements instead.</a:t>
            </a:r>
          </a:p>
          <a:p>
            <a:r>
              <a:rPr lang="en-US" dirty="0"/>
              <a:t>    </a:t>
            </a:r>
            <a:r>
              <a:rPr lang="en-US" dirty="0" err="1"/>
              <a:t>System.out.println</a:t>
            </a:r>
            <a:r>
              <a:rPr lang="en-US" dirty="0"/>
              <a:t>(</a:t>
            </a:r>
            <a:r>
              <a:rPr lang="en-US" dirty="0" err="1"/>
              <a:t>friendsArray</a:t>
            </a:r>
            <a:r>
              <a:rPr lang="en-US" dirty="0"/>
              <a:t>);</a:t>
            </a:r>
          </a:p>
          <a:p>
            <a:r>
              <a:rPr lang="en-US" dirty="0"/>
              <a:t>    </a:t>
            </a:r>
            <a:r>
              <a:rPr lang="en-US" dirty="0" err="1"/>
              <a:t>System.out.println</a:t>
            </a:r>
            <a:r>
              <a:rPr lang="en-US" dirty="0"/>
              <a:t>(</a:t>
            </a:r>
            <a:r>
              <a:rPr lang="en-US" dirty="0" err="1"/>
              <a:t>friendsArrayList</a:t>
            </a:r>
            <a:r>
              <a:rPr lang="en-US" dirty="0"/>
              <a:t>);</a:t>
            </a:r>
          </a:p>
          <a:p>
            <a:r>
              <a:rPr lang="en-US" dirty="0"/>
              <a:t>    </a:t>
            </a:r>
          </a:p>
          <a:p>
            <a:r>
              <a:rPr lang="en-US" dirty="0"/>
              <a:t>  }</a:t>
            </a:r>
          </a:p>
          <a:p>
            <a:endParaRPr lang="en-US" dirty="0"/>
          </a:p>
          <a:p>
            <a:r>
              <a:rPr lang="en-US" dirty="0"/>
              <a:t>}</a:t>
            </a:r>
          </a:p>
        </p:txBody>
      </p:sp>
    </p:spTree>
    <p:extLst>
      <p:ext uri="{BB962C8B-B14F-4D97-AF65-F5344CB8AC3E}">
        <p14:creationId xmlns:p14="http://schemas.microsoft.com/office/powerpoint/2010/main" val="1022504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64EAF-295B-C49F-69B5-3BED95F78B4D}"/>
              </a:ext>
            </a:extLst>
          </p:cNvPr>
          <p:cNvSpPr>
            <a:spLocks noGrp="1"/>
          </p:cNvSpPr>
          <p:nvPr>
            <p:ph type="title"/>
          </p:nvPr>
        </p:nvSpPr>
        <p:spPr>
          <a:xfrm>
            <a:off x="800100" y="4167167"/>
            <a:ext cx="4229100" cy="2255461"/>
          </a:xfrm>
        </p:spPr>
        <p:txBody>
          <a:bodyPr anchor="t">
            <a:normAutofit/>
          </a:bodyPr>
          <a:lstStyle/>
          <a:p>
            <a:r>
              <a:rPr lang="en-US" altLang="en-US" sz="3200"/>
              <a:t>Design of ArrayList and LinkedList</a:t>
            </a:r>
            <a:endParaRPr lang="en-US" sz="3200"/>
          </a:p>
        </p:txBody>
      </p:sp>
      <p:pic>
        <p:nvPicPr>
          <p:cNvPr id="4" name="Picture 9" descr="A blue rectangles with black text&#10;&#10;Description automatically generated">
            <a:extLst>
              <a:ext uri="{FF2B5EF4-FFF2-40B4-BE49-F238E27FC236}">
                <a16:creationId xmlns:a16="http://schemas.microsoft.com/office/drawing/2014/main" id="{7D688A5D-661C-0DF3-4842-68ADCE570C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66422" y="1166175"/>
            <a:ext cx="10459156" cy="180420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3" name="Content Placeholder 2">
            <a:extLst>
              <a:ext uri="{FF2B5EF4-FFF2-40B4-BE49-F238E27FC236}">
                <a16:creationId xmlns:a16="http://schemas.microsoft.com/office/drawing/2014/main" id="{55C6BE89-0B10-9579-1D60-E0ECD591E80C}"/>
              </a:ext>
            </a:extLst>
          </p:cNvPr>
          <p:cNvSpPr>
            <a:spLocks noGrp="1"/>
          </p:cNvSpPr>
          <p:nvPr>
            <p:ph idx="1"/>
          </p:nvPr>
        </p:nvSpPr>
        <p:spPr>
          <a:xfrm>
            <a:off x="5234152" y="3233542"/>
            <a:ext cx="6119647" cy="3282864"/>
          </a:xfrm>
        </p:spPr>
        <p:txBody>
          <a:bodyPr>
            <a:normAutofit fontScale="70000" lnSpcReduction="20000"/>
          </a:bodyPr>
          <a:lstStyle/>
          <a:p>
            <a:r>
              <a:rPr lang="en-US" altLang="en-US" sz="2600" dirty="0">
                <a:cs typeface="Courier New" panose="02070309020205020404" pitchFamily="49" charset="0"/>
              </a:rPr>
              <a:t>For convenience, let’s name these two classes: </a:t>
            </a:r>
            <a:r>
              <a:rPr lang="en-US" altLang="en-US" sz="2600" dirty="0" err="1">
                <a:cs typeface="Courier New" panose="02070309020205020404" pitchFamily="49" charset="0"/>
              </a:rPr>
              <a:t>MyArrayList</a:t>
            </a:r>
            <a:r>
              <a:rPr lang="en-US" altLang="en-US" sz="2600" dirty="0">
                <a:cs typeface="Courier New" panose="02070309020205020404" pitchFamily="49" charset="0"/>
              </a:rPr>
              <a:t> and </a:t>
            </a:r>
            <a:r>
              <a:rPr lang="en-US" altLang="en-US" sz="2600" dirty="0" err="1">
                <a:cs typeface="Courier New" panose="02070309020205020404" pitchFamily="49" charset="0"/>
              </a:rPr>
              <a:t>MyLinkedList</a:t>
            </a:r>
            <a:r>
              <a:rPr lang="en-US" altLang="en-US" sz="2600" dirty="0">
                <a:cs typeface="Courier New" panose="02070309020205020404" pitchFamily="49" charset="0"/>
              </a:rPr>
              <a:t>. These two classes have common operations, but different data fields. The common operations can be generalized in an interface or an abstract class. A good strategy is to combine the virtues of interfaces and abstract classes by providing both interface and abstract class in the design so the user can use either the interface or the abstract class whichever is convenient. Such an abstract class is known as a convenience class.</a:t>
            </a:r>
          </a:p>
          <a:p>
            <a:endParaRPr lang="en-US" sz="1600" dirty="0"/>
          </a:p>
        </p:txBody>
      </p:sp>
    </p:spTree>
    <p:extLst>
      <p:ext uri="{BB962C8B-B14F-4D97-AF65-F5344CB8AC3E}">
        <p14:creationId xmlns:p14="http://schemas.microsoft.com/office/powerpoint/2010/main" val="512735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01C-23CE-3B3D-8F7A-C3AF908E3633}"/>
              </a:ext>
            </a:extLst>
          </p:cNvPr>
          <p:cNvSpPr>
            <a:spLocks noGrp="1"/>
          </p:cNvSpPr>
          <p:nvPr>
            <p:ph type="title"/>
          </p:nvPr>
        </p:nvSpPr>
        <p:spPr/>
        <p:txBody>
          <a:bodyPr/>
          <a:lstStyle/>
          <a:p>
            <a:r>
              <a:rPr lang="en-US" dirty="0"/>
              <a:t>Why Linked List?</a:t>
            </a:r>
          </a:p>
        </p:txBody>
      </p:sp>
      <p:sp>
        <p:nvSpPr>
          <p:cNvPr id="3" name="Content Placeholder 2">
            <a:extLst>
              <a:ext uri="{FF2B5EF4-FFF2-40B4-BE49-F238E27FC236}">
                <a16:creationId xmlns:a16="http://schemas.microsoft.com/office/drawing/2014/main" id="{1188707A-CA91-0FC0-0D35-5B5BB42AB543}"/>
              </a:ext>
            </a:extLst>
          </p:cNvPr>
          <p:cNvSpPr>
            <a:spLocks noGrp="1"/>
          </p:cNvSpPr>
          <p:nvPr>
            <p:ph idx="1"/>
          </p:nvPr>
        </p:nvSpPr>
        <p:spPr/>
        <p:txBody>
          <a:bodyPr/>
          <a:lstStyle/>
          <a:p>
            <a:r>
              <a:rPr lang="en-US" altLang="en-US" dirty="0">
                <a:cs typeface="Courier New" panose="02070309020205020404" pitchFamily="49" charset="0"/>
              </a:rPr>
              <a:t>Since </a:t>
            </a:r>
            <a:r>
              <a:rPr lang="en-US" altLang="en-US" dirty="0" err="1">
                <a:cs typeface="Courier New" panose="02070309020205020404" pitchFamily="49" charset="0"/>
              </a:rPr>
              <a:t>MyArrayList</a:t>
            </a:r>
            <a:r>
              <a:rPr lang="en-US" altLang="en-US" dirty="0">
                <a:cs typeface="Courier New" panose="02070309020205020404" pitchFamily="49" charset="0"/>
              </a:rPr>
              <a:t> is implemented using an array, the methods get(int index) and set(int index, Object o) for accessing and modifying an element through an index and the add(Object o) for adding an element at the end of the list are efficient. However, the methods add(int index, Object o) and remove(int index) are inefficient because it requires shifting potentially a large number of elements. You can use a linked structure to implement a list to improve efficiency for adding and removing an element anywhere in a list.</a:t>
            </a:r>
          </a:p>
          <a:p>
            <a:endParaRPr lang="en-US" dirty="0"/>
          </a:p>
        </p:txBody>
      </p:sp>
    </p:spTree>
    <p:extLst>
      <p:ext uri="{BB962C8B-B14F-4D97-AF65-F5344CB8AC3E}">
        <p14:creationId xmlns:p14="http://schemas.microsoft.com/office/powerpoint/2010/main" val="4271578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D555-B846-E3AA-0FAD-5F45D0E118F4}"/>
              </a:ext>
            </a:extLst>
          </p:cNvPr>
          <p:cNvSpPr>
            <a:spLocks noGrp="1"/>
          </p:cNvSpPr>
          <p:nvPr>
            <p:ph type="title"/>
          </p:nvPr>
        </p:nvSpPr>
        <p:spPr/>
        <p:txBody>
          <a:bodyPr>
            <a:normAutofit/>
          </a:bodyPr>
          <a:lstStyle/>
          <a:p>
            <a:r>
              <a:rPr lang="en-US" sz="3600" dirty="0"/>
              <a:t>Content: Linked List</a:t>
            </a:r>
          </a:p>
        </p:txBody>
      </p:sp>
      <p:sp>
        <p:nvSpPr>
          <p:cNvPr id="3" name="Content Placeholder 2">
            <a:extLst>
              <a:ext uri="{FF2B5EF4-FFF2-40B4-BE49-F238E27FC236}">
                <a16:creationId xmlns:a16="http://schemas.microsoft.com/office/drawing/2014/main" id="{FACC667E-E1BB-1C16-8628-41F8AA957895}"/>
              </a:ext>
            </a:extLst>
          </p:cNvPr>
          <p:cNvSpPr>
            <a:spLocks noGrp="1"/>
          </p:cNvSpPr>
          <p:nvPr>
            <p:ph idx="1"/>
          </p:nvPr>
        </p:nvSpPr>
        <p:spPr/>
        <p:txBody>
          <a:bodyPr/>
          <a:lstStyle/>
          <a:p>
            <a:pPr marL="0" indent="0">
              <a:buNone/>
            </a:pPr>
            <a:r>
              <a:rPr lang="en-US" sz="2400" dirty="0">
                <a:effectLst/>
                <a:latin typeface="TimesNewRomanPSMT"/>
              </a:rPr>
              <a:t>Introduction to Linked list,</a:t>
            </a:r>
            <a:br>
              <a:rPr lang="en-US" sz="2400" dirty="0">
                <a:effectLst/>
                <a:latin typeface="TimesNewRomanPSMT"/>
              </a:rPr>
            </a:br>
            <a:r>
              <a:rPr lang="en-US" sz="2400" dirty="0">
                <a:solidFill>
                  <a:srgbClr val="829928"/>
                </a:solidFill>
                <a:latin typeface="TimesNewRomanPSMT"/>
              </a:rPr>
              <a:t>1</a:t>
            </a:r>
            <a:r>
              <a:rPr lang="en-US" sz="2400" dirty="0">
                <a:solidFill>
                  <a:srgbClr val="829928"/>
                </a:solidFill>
                <a:effectLst/>
                <a:latin typeface="TimesNewRomanPSMT"/>
              </a:rPr>
              <a:t>. </a:t>
            </a:r>
            <a:r>
              <a:rPr lang="en-US" sz="2400" dirty="0">
                <a:effectLst/>
                <a:latin typeface="TimesNewRomanPSMT"/>
              </a:rPr>
              <a:t>Representation of linked list in memory, </a:t>
            </a:r>
          </a:p>
          <a:p>
            <a:pPr marL="0" indent="0">
              <a:buNone/>
            </a:pPr>
            <a:r>
              <a:rPr lang="en-US" sz="2400" dirty="0">
                <a:solidFill>
                  <a:srgbClr val="829928"/>
                </a:solidFill>
                <a:latin typeface="TimesNewRomanPSMT"/>
              </a:rPr>
              <a:t>2</a:t>
            </a:r>
            <a:r>
              <a:rPr lang="en-US" sz="2400" dirty="0">
                <a:solidFill>
                  <a:srgbClr val="829928"/>
                </a:solidFill>
                <a:effectLst/>
                <a:latin typeface="TimesNewRomanPSMT"/>
              </a:rPr>
              <a:t>. </a:t>
            </a:r>
            <a:r>
              <a:rPr lang="en-US" sz="2400" dirty="0">
                <a:effectLst/>
                <a:latin typeface="TimesNewRomanPSMT"/>
              </a:rPr>
              <a:t>Traversing,</a:t>
            </a:r>
            <a:br>
              <a:rPr lang="en-US" sz="2400" dirty="0">
                <a:effectLst/>
                <a:latin typeface="TimesNewRomanPSMT"/>
              </a:rPr>
            </a:br>
            <a:r>
              <a:rPr lang="en-US" sz="2400" dirty="0">
                <a:solidFill>
                  <a:srgbClr val="829928"/>
                </a:solidFill>
                <a:latin typeface="TimesNewRomanPSMT"/>
              </a:rPr>
              <a:t>3</a:t>
            </a:r>
            <a:r>
              <a:rPr lang="en-US" sz="2400" dirty="0">
                <a:solidFill>
                  <a:srgbClr val="829928"/>
                </a:solidFill>
                <a:effectLst/>
                <a:latin typeface="TimesNewRomanPSMT"/>
              </a:rPr>
              <a:t>. </a:t>
            </a:r>
            <a:r>
              <a:rPr lang="en-US" sz="2400" dirty="0">
                <a:effectLst/>
                <a:latin typeface="TimesNewRomanPSMT"/>
              </a:rPr>
              <a:t>Searching in Unsorted linked list,</a:t>
            </a:r>
            <a:br>
              <a:rPr lang="en-US" sz="2400" dirty="0">
                <a:effectLst/>
                <a:latin typeface="TimesNewRomanPSMT"/>
              </a:rPr>
            </a:br>
            <a:r>
              <a:rPr lang="en-US" sz="2400" dirty="0">
                <a:solidFill>
                  <a:srgbClr val="829928"/>
                </a:solidFill>
                <a:latin typeface="TimesNewRomanPSMT"/>
              </a:rPr>
              <a:t>4</a:t>
            </a:r>
            <a:r>
              <a:rPr lang="en-US" sz="2400" dirty="0">
                <a:solidFill>
                  <a:srgbClr val="829928"/>
                </a:solidFill>
                <a:effectLst/>
                <a:latin typeface="TimesNewRomanPSMT"/>
              </a:rPr>
              <a:t>. </a:t>
            </a:r>
            <a:r>
              <a:rPr lang="en-US" sz="2400" dirty="0">
                <a:effectLst/>
                <a:latin typeface="TimesNewRomanPSMT"/>
              </a:rPr>
              <a:t>Overflow and Underflow,</a:t>
            </a:r>
            <a:br>
              <a:rPr lang="en-US" sz="2400" dirty="0">
                <a:effectLst/>
                <a:latin typeface="TimesNewRomanPSMT"/>
              </a:rPr>
            </a:br>
            <a:r>
              <a:rPr lang="en-US" sz="2400" dirty="0">
                <a:solidFill>
                  <a:srgbClr val="829928"/>
                </a:solidFill>
                <a:latin typeface="TimesNewRomanPSMT"/>
              </a:rPr>
              <a:t>5</a:t>
            </a:r>
            <a:r>
              <a:rPr lang="en-US" sz="2400" dirty="0">
                <a:solidFill>
                  <a:srgbClr val="829928"/>
                </a:solidFill>
                <a:effectLst/>
                <a:latin typeface="TimesNewRomanPSMT"/>
              </a:rPr>
              <a:t>. </a:t>
            </a:r>
            <a:r>
              <a:rPr lang="en-US" sz="2400" dirty="0">
                <a:effectLst/>
                <a:latin typeface="TimesNewRomanPSMT"/>
              </a:rPr>
              <a:t>Inserting at the beginning of a list,</a:t>
            </a:r>
            <a:br>
              <a:rPr lang="en-US" sz="2400" dirty="0">
                <a:effectLst/>
                <a:latin typeface="TimesNewRomanPSMT"/>
              </a:rPr>
            </a:br>
            <a:r>
              <a:rPr lang="en-US" sz="2400" dirty="0">
                <a:solidFill>
                  <a:srgbClr val="829928"/>
                </a:solidFill>
                <a:latin typeface="TimesNewRomanPSMT"/>
              </a:rPr>
              <a:t>6</a:t>
            </a:r>
            <a:r>
              <a:rPr lang="en-US" sz="2400" dirty="0">
                <a:solidFill>
                  <a:srgbClr val="829928"/>
                </a:solidFill>
                <a:effectLst/>
                <a:latin typeface="TimesNewRomanPSMT"/>
              </a:rPr>
              <a:t>. </a:t>
            </a:r>
            <a:r>
              <a:rPr lang="en-US" sz="2400" dirty="0">
                <a:effectLst/>
                <a:latin typeface="TimesNewRomanPSMT"/>
              </a:rPr>
              <a:t>deleting node following a given Node. </a:t>
            </a:r>
            <a:endParaRPr lang="en-US" sz="2400" dirty="0"/>
          </a:p>
          <a:p>
            <a:endParaRPr lang="en-US" dirty="0"/>
          </a:p>
        </p:txBody>
      </p:sp>
      <p:sp>
        <p:nvSpPr>
          <p:cNvPr id="4" name="Slide Number Placeholder 3">
            <a:extLst>
              <a:ext uri="{FF2B5EF4-FFF2-40B4-BE49-F238E27FC236}">
                <a16:creationId xmlns:a16="http://schemas.microsoft.com/office/drawing/2014/main" id="{3C3FA56C-D8EE-5011-A2A4-33CFC3271FB4}"/>
              </a:ext>
            </a:extLst>
          </p:cNvPr>
          <p:cNvSpPr>
            <a:spLocks noGrp="1"/>
          </p:cNvSpPr>
          <p:nvPr>
            <p:ph type="sldNum" sz="quarter" idx="12"/>
          </p:nvPr>
        </p:nvSpPr>
        <p:spPr/>
        <p:txBody>
          <a:bodyPr/>
          <a:lstStyle/>
          <a:p>
            <a:fld id="{D637F8FC-4B86-4690-8888-22AB2F781BEF}" type="slidenum">
              <a:rPr lang="en-US" smtClean="0"/>
              <a:t>34</a:t>
            </a:fld>
            <a:endParaRPr lang="en-US"/>
          </a:p>
        </p:txBody>
      </p:sp>
    </p:spTree>
    <p:extLst>
      <p:ext uri="{BB962C8B-B14F-4D97-AF65-F5344CB8AC3E}">
        <p14:creationId xmlns:p14="http://schemas.microsoft.com/office/powerpoint/2010/main" val="262346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2FD9-AE8E-6D2D-94B2-0DE8A227EB7E}"/>
              </a:ext>
            </a:extLst>
          </p:cNvPr>
          <p:cNvSpPr>
            <a:spLocks noGrp="1"/>
          </p:cNvSpPr>
          <p:nvPr>
            <p:ph type="title"/>
          </p:nvPr>
        </p:nvSpPr>
        <p:spPr/>
        <p:txBody>
          <a:bodyPr/>
          <a:lstStyle/>
          <a:p>
            <a:r>
              <a:rPr lang="en-US" sz="3600" dirty="0">
                <a:effectLst/>
                <a:latin typeface="TimesNewRomanPSMT"/>
              </a:rPr>
              <a:t>Introduction to Linked list </a:t>
            </a:r>
            <a:br>
              <a:rPr lang="en-US" dirty="0"/>
            </a:br>
            <a:endParaRPr lang="en-US" dirty="0"/>
          </a:p>
        </p:txBody>
      </p:sp>
      <p:sp>
        <p:nvSpPr>
          <p:cNvPr id="3" name="Content Placeholder 2">
            <a:extLst>
              <a:ext uri="{FF2B5EF4-FFF2-40B4-BE49-F238E27FC236}">
                <a16:creationId xmlns:a16="http://schemas.microsoft.com/office/drawing/2014/main" id="{5493C2F1-9105-6D97-4A6B-246C991C40A3}"/>
              </a:ext>
            </a:extLst>
          </p:cNvPr>
          <p:cNvSpPr>
            <a:spLocks noGrp="1"/>
          </p:cNvSpPr>
          <p:nvPr>
            <p:ph idx="1"/>
          </p:nvPr>
        </p:nvSpPr>
        <p:spPr/>
        <p:txBody>
          <a:bodyPr/>
          <a:lstStyle/>
          <a:p>
            <a:pPr marL="0" indent="0">
              <a:buNone/>
            </a:pPr>
            <a:r>
              <a:rPr lang="en-US" sz="2000" dirty="0">
                <a:solidFill>
                  <a:srgbClr val="829928"/>
                </a:solidFill>
                <a:effectLst/>
                <a:latin typeface="ArialMT"/>
              </a:rPr>
              <a:t>• </a:t>
            </a:r>
            <a:r>
              <a:rPr lang="en-US" sz="2400" dirty="0">
                <a:solidFill>
                  <a:srgbClr val="232323"/>
                </a:solidFill>
                <a:effectLst/>
                <a:latin typeface="Garamond" panose="02020404030301010803" pitchFamily="18" charset="0"/>
              </a:rPr>
              <a:t>Like arrays, Linked List is a linear data structure.</a:t>
            </a:r>
            <a:br>
              <a:rPr lang="en-US" sz="2400" dirty="0">
                <a:solidFill>
                  <a:srgbClr val="232323"/>
                </a:solidFill>
                <a:effectLst/>
                <a:latin typeface="Garamond" panose="02020404030301010803" pitchFamily="18" charset="0"/>
              </a:rPr>
            </a:br>
            <a:r>
              <a:rPr lang="en-US" sz="2400" dirty="0">
                <a:solidFill>
                  <a:srgbClr val="829928"/>
                </a:solidFill>
                <a:effectLst/>
                <a:latin typeface="ArialMT"/>
              </a:rPr>
              <a:t>• </a:t>
            </a:r>
            <a:r>
              <a:rPr lang="en-US" sz="2400" dirty="0">
                <a:solidFill>
                  <a:srgbClr val="232323"/>
                </a:solidFill>
                <a:effectLst/>
                <a:latin typeface="Garamond" panose="02020404030301010803" pitchFamily="18" charset="0"/>
              </a:rPr>
              <a:t>Unlike arrays, linked list elements are not stored at a contiguous location;</a:t>
            </a:r>
          </a:p>
          <a:p>
            <a:pPr marL="0" indent="0">
              <a:buNone/>
            </a:pPr>
            <a:r>
              <a:rPr lang="en-US" sz="2400" dirty="0">
                <a:solidFill>
                  <a:srgbClr val="232323"/>
                </a:solidFill>
                <a:effectLst/>
                <a:latin typeface="Garamond" panose="02020404030301010803" pitchFamily="18" charset="0"/>
              </a:rPr>
              <a:t> </a:t>
            </a:r>
            <a:r>
              <a:rPr lang="en-US" sz="2400" dirty="0">
                <a:solidFill>
                  <a:srgbClr val="829928"/>
                </a:solidFill>
                <a:effectLst/>
                <a:latin typeface="ArialMT"/>
              </a:rPr>
              <a:t>• </a:t>
            </a:r>
            <a:r>
              <a:rPr lang="en-US" sz="2400" dirty="0">
                <a:solidFill>
                  <a:srgbClr val="232323"/>
                </a:solidFill>
                <a:effectLst/>
                <a:latin typeface="Garamond" panose="02020404030301010803" pitchFamily="18" charset="0"/>
              </a:rPr>
              <a:t>the elements are linked using pointers. </a:t>
            </a:r>
            <a:endParaRPr lang="en-US" sz="2400" dirty="0"/>
          </a:p>
          <a:p>
            <a:endParaRPr lang="en-US" dirty="0"/>
          </a:p>
        </p:txBody>
      </p:sp>
      <p:pic>
        <p:nvPicPr>
          <p:cNvPr id="6" name="Picture 5">
            <a:extLst>
              <a:ext uri="{FF2B5EF4-FFF2-40B4-BE49-F238E27FC236}">
                <a16:creationId xmlns:a16="http://schemas.microsoft.com/office/drawing/2014/main" id="{98D5F278-CBD3-C883-1DF2-9ACD7AAF0C7F}"/>
              </a:ext>
            </a:extLst>
          </p:cNvPr>
          <p:cNvPicPr>
            <a:picLocks noChangeAspect="1"/>
          </p:cNvPicPr>
          <p:nvPr/>
        </p:nvPicPr>
        <p:blipFill>
          <a:blip r:embed="rId2"/>
          <a:stretch>
            <a:fillRect/>
          </a:stretch>
        </p:blipFill>
        <p:spPr>
          <a:xfrm>
            <a:off x="1732722" y="4126029"/>
            <a:ext cx="7772400" cy="1711650"/>
          </a:xfrm>
          <a:prstGeom prst="rect">
            <a:avLst/>
          </a:prstGeom>
        </p:spPr>
      </p:pic>
      <p:sp>
        <p:nvSpPr>
          <p:cNvPr id="7" name="Slide Number Placeholder 6">
            <a:extLst>
              <a:ext uri="{FF2B5EF4-FFF2-40B4-BE49-F238E27FC236}">
                <a16:creationId xmlns:a16="http://schemas.microsoft.com/office/drawing/2014/main" id="{BCA201E1-4242-02EB-4F1E-B535DD7B5D73}"/>
              </a:ext>
            </a:extLst>
          </p:cNvPr>
          <p:cNvSpPr>
            <a:spLocks noGrp="1"/>
          </p:cNvSpPr>
          <p:nvPr>
            <p:ph type="sldNum" sz="quarter" idx="12"/>
          </p:nvPr>
        </p:nvSpPr>
        <p:spPr/>
        <p:txBody>
          <a:bodyPr/>
          <a:lstStyle/>
          <a:p>
            <a:fld id="{D637F8FC-4B86-4690-8888-22AB2F781BEF}" type="slidenum">
              <a:rPr lang="en-US" smtClean="0"/>
              <a:t>35</a:t>
            </a:fld>
            <a:endParaRPr lang="en-US"/>
          </a:p>
        </p:txBody>
      </p:sp>
    </p:spTree>
    <p:extLst>
      <p:ext uri="{BB962C8B-B14F-4D97-AF65-F5344CB8AC3E}">
        <p14:creationId xmlns:p14="http://schemas.microsoft.com/office/powerpoint/2010/main" val="2955398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74B6-84AA-D4D5-5ED1-A3575EDB9432}"/>
              </a:ext>
            </a:extLst>
          </p:cNvPr>
          <p:cNvSpPr>
            <a:spLocks noGrp="1"/>
          </p:cNvSpPr>
          <p:nvPr>
            <p:ph type="title"/>
          </p:nvPr>
        </p:nvSpPr>
        <p:spPr/>
        <p:txBody>
          <a:bodyPr>
            <a:normAutofit/>
          </a:bodyPr>
          <a:lstStyle/>
          <a:p>
            <a:r>
              <a:rPr lang="en-US" sz="3600" dirty="0"/>
              <a:t>Example</a:t>
            </a:r>
          </a:p>
        </p:txBody>
      </p:sp>
      <p:sp>
        <p:nvSpPr>
          <p:cNvPr id="3" name="Content Placeholder 2">
            <a:extLst>
              <a:ext uri="{FF2B5EF4-FFF2-40B4-BE49-F238E27FC236}">
                <a16:creationId xmlns:a16="http://schemas.microsoft.com/office/drawing/2014/main" id="{94B2EC56-7E3D-B578-878A-0DB95276ECD2}"/>
              </a:ext>
            </a:extLst>
          </p:cNvPr>
          <p:cNvSpPr>
            <a:spLocks noGrp="1"/>
          </p:cNvSpPr>
          <p:nvPr>
            <p:ph idx="1"/>
          </p:nvPr>
        </p:nvSpPr>
        <p:spPr/>
        <p:txBody>
          <a:bodyPr/>
          <a:lstStyle/>
          <a:p>
            <a:r>
              <a:rPr lang="en-US" sz="2400" dirty="0"/>
              <a:t>In a system, if we maintain a sorted list of IDs in an array id[]. id[] = [1000, 1010, 1050, 2000, 2040]. </a:t>
            </a:r>
          </a:p>
          <a:p>
            <a:r>
              <a:rPr lang="en-US" sz="2400" dirty="0"/>
              <a:t>And if we want to insert a new ID 1005, then to maintain the sorted order, we have to move all the elements after 1000 (excluding 1000).</a:t>
            </a:r>
            <a:br>
              <a:rPr lang="en-US" sz="2400" dirty="0"/>
            </a:br>
            <a:r>
              <a:rPr lang="en-US" sz="2400" dirty="0"/>
              <a:t>Deletion is also expensive with arrays until unless some special techniques are used. For example, to delete 1010 in id[], everything after 1010 has to be moved. </a:t>
            </a:r>
          </a:p>
          <a:p>
            <a:endParaRPr lang="en-US" dirty="0"/>
          </a:p>
        </p:txBody>
      </p:sp>
      <p:sp>
        <p:nvSpPr>
          <p:cNvPr id="4" name="Slide Number Placeholder 3">
            <a:extLst>
              <a:ext uri="{FF2B5EF4-FFF2-40B4-BE49-F238E27FC236}">
                <a16:creationId xmlns:a16="http://schemas.microsoft.com/office/drawing/2014/main" id="{5D6E7F7E-39F0-8BB1-FA49-83000EB18095}"/>
              </a:ext>
            </a:extLst>
          </p:cNvPr>
          <p:cNvSpPr>
            <a:spLocks noGrp="1"/>
          </p:cNvSpPr>
          <p:nvPr>
            <p:ph type="sldNum" sz="quarter" idx="12"/>
          </p:nvPr>
        </p:nvSpPr>
        <p:spPr/>
        <p:txBody>
          <a:bodyPr/>
          <a:lstStyle/>
          <a:p>
            <a:fld id="{D637F8FC-4B86-4690-8888-22AB2F781BEF}" type="slidenum">
              <a:rPr lang="en-US" smtClean="0"/>
              <a:t>36</a:t>
            </a:fld>
            <a:endParaRPr lang="en-US"/>
          </a:p>
        </p:txBody>
      </p:sp>
    </p:spTree>
    <p:extLst>
      <p:ext uri="{BB962C8B-B14F-4D97-AF65-F5344CB8AC3E}">
        <p14:creationId xmlns:p14="http://schemas.microsoft.com/office/powerpoint/2010/main" val="2862104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1F87-7849-3E62-008F-73F8D0D52022}"/>
              </a:ext>
            </a:extLst>
          </p:cNvPr>
          <p:cNvSpPr>
            <a:spLocks noGrp="1"/>
          </p:cNvSpPr>
          <p:nvPr>
            <p:ph type="title"/>
          </p:nvPr>
        </p:nvSpPr>
        <p:spPr/>
        <p:txBody>
          <a:bodyPr/>
          <a:lstStyle/>
          <a:p>
            <a:r>
              <a:rPr lang="en-US" dirty="0"/>
              <a:t>Representations</a:t>
            </a:r>
          </a:p>
        </p:txBody>
      </p:sp>
      <p:sp>
        <p:nvSpPr>
          <p:cNvPr id="3" name="Content Placeholder 2">
            <a:extLst>
              <a:ext uri="{FF2B5EF4-FFF2-40B4-BE49-F238E27FC236}">
                <a16:creationId xmlns:a16="http://schemas.microsoft.com/office/drawing/2014/main" id="{A39C28F1-0420-DBD6-4055-E6E0A0CBCE51}"/>
              </a:ext>
            </a:extLst>
          </p:cNvPr>
          <p:cNvSpPr>
            <a:spLocks noGrp="1"/>
          </p:cNvSpPr>
          <p:nvPr>
            <p:ph idx="1"/>
          </p:nvPr>
        </p:nvSpPr>
        <p:spPr/>
        <p:txBody>
          <a:bodyPr>
            <a:normAutofit/>
          </a:bodyPr>
          <a:lstStyle/>
          <a:p>
            <a:r>
              <a:rPr lang="en-US" sz="2400" dirty="0"/>
              <a:t>A linked list is represented by a pointer to the first node of the linked list. The first node is called the head. If the linked list is empty, then the value of the head is NULL. </a:t>
            </a:r>
          </a:p>
          <a:p>
            <a:pPr marL="0" indent="0">
              <a:buNone/>
            </a:pPr>
            <a:r>
              <a:rPr lang="en-US" sz="2400" dirty="0"/>
              <a:t>Each node in a list consists of at least two parts:</a:t>
            </a:r>
          </a:p>
          <a:p>
            <a:r>
              <a:rPr lang="en-US" sz="2400" dirty="0"/>
              <a:t> 1) data 2) Pointer (Or Reference) to the next node In C, we can represent a node using structures. </a:t>
            </a:r>
          </a:p>
        </p:txBody>
      </p:sp>
      <p:sp>
        <p:nvSpPr>
          <p:cNvPr id="4" name="Slide Number Placeholder 3">
            <a:extLst>
              <a:ext uri="{FF2B5EF4-FFF2-40B4-BE49-F238E27FC236}">
                <a16:creationId xmlns:a16="http://schemas.microsoft.com/office/drawing/2014/main" id="{20D633A4-B524-9E5B-C978-84CD84677D82}"/>
              </a:ext>
            </a:extLst>
          </p:cNvPr>
          <p:cNvSpPr>
            <a:spLocks noGrp="1"/>
          </p:cNvSpPr>
          <p:nvPr>
            <p:ph type="sldNum" sz="quarter" idx="12"/>
          </p:nvPr>
        </p:nvSpPr>
        <p:spPr/>
        <p:txBody>
          <a:bodyPr/>
          <a:lstStyle/>
          <a:p>
            <a:fld id="{D637F8FC-4B86-4690-8888-22AB2F781BEF}" type="slidenum">
              <a:rPr lang="en-US" smtClean="0"/>
              <a:t>37</a:t>
            </a:fld>
            <a:endParaRPr lang="en-US"/>
          </a:p>
        </p:txBody>
      </p:sp>
    </p:spTree>
    <p:extLst>
      <p:ext uri="{BB962C8B-B14F-4D97-AF65-F5344CB8AC3E}">
        <p14:creationId xmlns:p14="http://schemas.microsoft.com/office/powerpoint/2010/main" val="3852422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CD2A-A0C8-B532-3604-00345BF28F34}"/>
              </a:ext>
            </a:extLst>
          </p:cNvPr>
          <p:cNvSpPr>
            <a:spLocks noGrp="1"/>
          </p:cNvSpPr>
          <p:nvPr>
            <p:ph type="title"/>
          </p:nvPr>
        </p:nvSpPr>
        <p:spPr/>
        <p:txBody>
          <a:bodyPr>
            <a:normAutofit/>
          </a:bodyPr>
          <a:lstStyle/>
          <a:p>
            <a:r>
              <a:rPr lang="en-US" sz="3600" dirty="0"/>
              <a:t>Representations</a:t>
            </a:r>
          </a:p>
        </p:txBody>
      </p:sp>
      <p:sp>
        <p:nvSpPr>
          <p:cNvPr id="3" name="Content Placeholder 2">
            <a:extLst>
              <a:ext uri="{FF2B5EF4-FFF2-40B4-BE49-F238E27FC236}">
                <a16:creationId xmlns:a16="http://schemas.microsoft.com/office/drawing/2014/main" id="{FBC51458-6809-8EED-2229-8D599EA39ECB}"/>
              </a:ext>
            </a:extLst>
          </p:cNvPr>
          <p:cNvSpPr>
            <a:spLocks noGrp="1"/>
          </p:cNvSpPr>
          <p:nvPr>
            <p:ph idx="1"/>
          </p:nvPr>
        </p:nvSpPr>
        <p:spPr/>
        <p:txBody>
          <a:bodyPr>
            <a:normAutofit lnSpcReduction="10000"/>
          </a:bodyPr>
          <a:lstStyle/>
          <a:p>
            <a:r>
              <a:rPr lang="en-US" sz="2400" dirty="0"/>
              <a:t>Let LIST be a linked list. Then LIST will be maintained in memory specified as follows. First of all, LIST requires two linear arrays we will call them here INFO and LINK- such that INFO[K] and LINK[K] contain, respectively, the information part and the </a:t>
            </a:r>
            <a:r>
              <a:rPr lang="en-US" sz="2400" dirty="0" err="1"/>
              <a:t>nextpointer</a:t>
            </a:r>
            <a:r>
              <a:rPr lang="en-US" sz="2400" dirty="0"/>
              <a:t> field of a node LIST. As noted above LIST also requires a variable name- such as START. START contains the location of the beginning of the list, and a </a:t>
            </a:r>
            <a:r>
              <a:rPr lang="en-US" sz="2400" dirty="0" err="1"/>
              <a:t>nextpointer</a:t>
            </a:r>
            <a:r>
              <a:rPr lang="en-US" sz="2400" dirty="0"/>
              <a:t> sentinel -denoted by NULL- which indicate the end of the list. Since the subscripts of the array INFO and LINK are usually positive, we will choose NULL=0. </a:t>
            </a:r>
          </a:p>
          <a:p>
            <a:endParaRPr lang="en-US" dirty="0"/>
          </a:p>
        </p:txBody>
      </p:sp>
      <p:sp>
        <p:nvSpPr>
          <p:cNvPr id="4" name="Slide Number Placeholder 3">
            <a:extLst>
              <a:ext uri="{FF2B5EF4-FFF2-40B4-BE49-F238E27FC236}">
                <a16:creationId xmlns:a16="http://schemas.microsoft.com/office/drawing/2014/main" id="{62FEA6BD-D2BB-53F8-7928-3D9DE0A9D069}"/>
              </a:ext>
            </a:extLst>
          </p:cNvPr>
          <p:cNvSpPr>
            <a:spLocks noGrp="1"/>
          </p:cNvSpPr>
          <p:nvPr>
            <p:ph type="sldNum" sz="quarter" idx="12"/>
          </p:nvPr>
        </p:nvSpPr>
        <p:spPr/>
        <p:txBody>
          <a:bodyPr/>
          <a:lstStyle/>
          <a:p>
            <a:fld id="{D637F8FC-4B86-4690-8888-22AB2F781BEF}" type="slidenum">
              <a:rPr lang="en-US" smtClean="0"/>
              <a:t>38</a:t>
            </a:fld>
            <a:endParaRPr lang="en-US"/>
          </a:p>
        </p:txBody>
      </p:sp>
    </p:spTree>
    <p:extLst>
      <p:ext uri="{BB962C8B-B14F-4D97-AF65-F5344CB8AC3E}">
        <p14:creationId xmlns:p14="http://schemas.microsoft.com/office/powerpoint/2010/main" val="3487740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1D50-1DCD-B0F3-7173-E89F54616B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9B5F67-5773-E263-5ED0-2FE01B58E049}"/>
              </a:ext>
            </a:extLst>
          </p:cNvPr>
          <p:cNvSpPr>
            <a:spLocks noGrp="1"/>
          </p:cNvSpPr>
          <p:nvPr>
            <p:ph idx="1"/>
          </p:nvPr>
        </p:nvSpPr>
        <p:spPr/>
        <p:txBody>
          <a:bodyPr>
            <a:normAutofit/>
          </a:bodyPr>
          <a:lstStyle/>
          <a:p>
            <a:r>
              <a:rPr lang="en-US" sz="2400" dirty="0"/>
              <a:t>The following example of linked list indicate that the nodes of a list need not occupy adjacent elements in the array INFO and LINK, and that more than one list may be maintained in the same linear array INFO and LINK. However, each list must have its own pointer variable giving the location of its first node. </a:t>
            </a:r>
          </a:p>
          <a:p>
            <a:endParaRPr lang="en-US" sz="2400" dirty="0"/>
          </a:p>
        </p:txBody>
      </p:sp>
      <p:sp>
        <p:nvSpPr>
          <p:cNvPr id="4" name="Slide Number Placeholder 3">
            <a:extLst>
              <a:ext uri="{FF2B5EF4-FFF2-40B4-BE49-F238E27FC236}">
                <a16:creationId xmlns:a16="http://schemas.microsoft.com/office/drawing/2014/main" id="{19A1276D-BAE1-15A2-BF7C-3620FDDAD197}"/>
              </a:ext>
            </a:extLst>
          </p:cNvPr>
          <p:cNvSpPr>
            <a:spLocks noGrp="1"/>
          </p:cNvSpPr>
          <p:nvPr>
            <p:ph type="sldNum" sz="quarter" idx="12"/>
          </p:nvPr>
        </p:nvSpPr>
        <p:spPr/>
        <p:txBody>
          <a:bodyPr/>
          <a:lstStyle/>
          <a:p>
            <a:fld id="{D637F8FC-4B86-4690-8888-22AB2F781BEF}" type="slidenum">
              <a:rPr lang="en-US" smtClean="0"/>
              <a:t>39</a:t>
            </a:fld>
            <a:endParaRPr lang="en-US"/>
          </a:p>
        </p:txBody>
      </p:sp>
    </p:spTree>
    <p:extLst>
      <p:ext uri="{BB962C8B-B14F-4D97-AF65-F5344CB8AC3E}">
        <p14:creationId xmlns:p14="http://schemas.microsoft.com/office/powerpoint/2010/main" val="3116588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6818-DF1D-B0B2-2485-CE65AF9E4DF5}"/>
              </a:ext>
            </a:extLst>
          </p:cNvPr>
          <p:cNvSpPr>
            <a:spLocks noGrp="1"/>
          </p:cNvSpPr>
          <p:nvPr>
            <p:ph type="title"/>
          </p:nvPr>
        </p:nvSpPr>
        <p:spPr/>
        <p:txBody>
          <a:bodyPr>
            <a:normAutofit/>
          </a:bodyPr>
          <a:lstStyle/>
          <a:p>
            <a:r>
              <a:rPr lang="en-US" sz="3600" dirty="0"/>
              <a:t>Array</a:t>
            </a:r>
          </a:p>
        </p:txBody>
      </p:sp>
      <p:sp>
        <p:nvSpPr>
          <p:cNvPr id="3" name="Content Placeholder 2">
            <a:extLst>
              <a:ext uri="{FF2B5EF4-FFF2-40B4-BE49-F238E27FC236}">
                <a16:creationId xmlns:a16="http://schemas.microsoft.com/office/drawing/2014/main" id="{F5EB4E22-F1A0-06E6-18C5-2BE46CA67A6B}"/>
              </a:ext>
            </a:extLst>
          </p:cNvPr>
          <p:cNvSpPr>
            <a:spLocks noGrp="1"/>
          </p:cNvSpPr>
          <p:nvPr>
            <p:ph idx="1"/>
          </p:nvPr>
        </p:nvSpPr>
        <p:spPr>
          <a:xfrm>
            <a:off x="1638299" y="2057400"/>
            <a:ext cx="9197837" cy="4687957"/>
          </a:xfrm>
        </p:spPr>
        <p:txBody>
          <a:bodyPr/>
          <a:lstStyle/>
          <a:p>
            <a:r>
              <a:rPr lang="en-US" altLang="en-US" sz="2400" dirty="0"/>
              <a:t>A </a:t>
            </a:r>
            <a:r>
              <a:rPr lang="en-US" altLang="en-US" sz="2400" i="1" dirty="0"/>
              <a:t>Data Structure</a:t>
            </a:r>
            <a:r>
              <a:rPr lang="en-US" altLang="en-US" sz="2400" dirty="0"/>
              <a:t> is a </a:t>
            </a:r>
            <a:r>
              <a:rPr lang="en-US" altLang="en-US" sz="2400" i="1" dirty="0"/>
              <a:t>grouping </a:t>
            </a:r>
            <a:r>
              <a:rPr lang="en-US" altLang="en-US" sz="2400" dirty="0"/>
              <a:t>of data items in memory under one name</a:t>
            </a:r>
          </a:p>
          <a:p>
            <a:r>
              <a:rPr lang="en-US" altLang="en-US" sz="2400" dirty="0"/>
              <a:t>When data items same type, can use </a:t>
            </a:r>
            <a:r>
              <a:rPr lang="en-US" altLang="en-US" sz="2400" i="1" dirty="0"/>
              <a:t>Array</a:t>
            </a:r>
          </a:p>
          <a:p>
            <a:r>
              <a:rPr lang="en-US" altLang="en-US" sz="2400" dirty="0"/>
              <a:t>Using an array, we can set aside a block of memory giving the block a name:</a:t>
            </a:r>
          </a:p>
          <a:p>
            <a:pPr marL="0" indent="0">
              <a:buNone/>
            </a:pPr>
            <a:endParaRPr lang="en-US" altLang="en-US" sz="2400" dirty="0"/>
          </a:p>
          <a:p>
            <a:endParaRPr lang="en-US" dirty="0"/>
          </a:p>
        </p:txBody>
      </p:sp>
      <p:pic>
        <p:nvPicPr>
          <p:cNvPr id="4" name="Picture 3">
            <a:extLst>
              <a:ext uri="{FF2B5EF4-FFF2-40B4-BE49-F238E27FC236}">
                <a16:creationId xmlns:a16="http://schemas.microsoft.com/office/drawing/2014/main" id="{9AF97131-B709-CC65-9F36-947E44EF90D7}"/>
              </a:ext>
            </a:extLst>
          </p:cNvPr>
          <p:cNvPicPr>
            <a:picLocks noChangeAspect="1"/>
          </p:cNvPicPr>
          <p:nvPr/>
        </p:nvPicPr>
        <p:blipFill>
          <a:blip r:embed="rId2"/>
          <a:stretch>
            <a:fillRect/>
          </a:stretch>
        </p:blipFill>
        <p:spPr>
          <a:xfrm>
            <a:off x="1355863" y="4572333"/>
            <a:ext cx="6780972" cy="1913502"/>
          </a:xfrm>
          <a:prstGeom prst="rect">
            <a:avLst/>
          </a:prstGeom>
        </p:spPr>
      </p:pic>
      <p:sp>
        <p:nvSpPr>
          <p:cNvPr id="5" name="Slide Number Placeholder 4">
            <a:extLst>
              <a:ext uri="{FF2B5EF4-FFF2-40B4-BE49-F238E27FC236}">
                <a16:creationId xmlns:a16="http://schemas.microsoft.com/office/drawing/2014/main" id="{1D9A6438-00AC-E8D3-563E-3E9B5569F092}"/>
              </a:ext>
            </a:extLst>
          </p:cNvPr>
          <p:cNvSpPr>
            <a:spLocks noGrp="1"/>
          </p:cNvSpPr>
          <p:nvPr>
            <p:ph type="sldNum" sz="quarter" idx="12"/>
          </p:nvPr>
        </p:nvSpPr>
        <p:spPr/>
        <p:txBody>
          <a:bodyPr/>
          <a:lstStyle/>
          <a:p>
            <a:fld id="{D637F8FC-4B86-4690-8888-22AB2F781BEF}" type="slidenum">
              <a:rPr lang="en-US" smtClean="0"/>
              <a:t>4</a:t>
            </a:fld>
            <a:endParaRPr lang="en-US"/>
          </a:p>
        </p:txBody>
      </p:sp>
    </p:spTree>
    <p:extLst>
      <p:ext uri="{BB962C8B-B14F-4D97-AF65-F5344CB8AC3E}">
        <p14:creationId xmlns:p14="http://schemas.microsoft.com/office/powerpoint/2010/main" val="3578668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B85D-30E6-DBE3-C8F4-92DAA1454888}"/>
              </a:ext>
            </a:extLst>
          </p:cNvPr>
          <p:cNvSpPr>
            <a:spLocks noGrp="1"/>
          </p:cNvSpPr>
          <p:nvPr>
            <p:ph type="title"/>
          </p:nvPr>
        </p:nvSpPr>
        <p:spPr>
          <a:xfrm>
            <a:off x="1497497" y="237370"/>
            <a:ext cx="8915402" cy="1371600"/>
          </a:xfrm>
        </p:spPr>
        <p:txBody>
          <a:bodyPr>
            <a:normAutofit/>
          </a:bodyPr>
          <a:lstStyle/>
          <a:p>
            <a:r>
              <a:rPr lang="en-US" sz="3600" dirty="0"/>
              <a:t>Example</a:t>
            </a:r>
          </a:p>
        </p:txBody>
      </p:sp>
      <p:pic>
        <p:nvPicPr>
          <p:cNvPr id="5" name="Content Placeholder 4" descr="A diagram of a computer&#10;&#10;Description automatically generated">
            <a:extLst>
              <a:ext uri="{FF2B5EF4-FFF2-40B4-BE49-F238E27FC236}">
                <a16:creationId xmlns:a16="http://schemas.microsoft.com/office/drawing/2014/main" id="{908641D6-0C1F-387F-59A9-952C89A87644}"/>
              </a:ext>
            </a:extLst>
          </p:cNvPr>
          <p:cNvPicPr>
            <a:picLocks noGrp="1" noChangeAspect="1"/>
          </p:cNvPicPr>
          <p:nvPr>
            <p:ph idx="1"/>
          </p:nvPr>
        </p:nvPicPr>
        <p:blipFill>
          <a:blip r:embed="rId2"/>
          <a:stretch>
            <a:fillRect/>
          </a:stretch>
        </p:blipFill>
        <p:spPr>
          <a:xfrm>
            <a:off x="1497497" y="1608970"/>
            <a:ext cx="6347790" cy="4399925"/>
          </a:xfrm>
        </p:spPr>
      </p:pic>
      <p:sp>
        <p:nvSpPr>
          <p:cNvPr id="6" name="Slide Number Placeholder 5">
            <a:extLst>
              <a:ext uri="{FF2B5EF4-FFF2-40B4-BE49-F238E27FC236}">
                <a16:creationId xmlns:a16="http://schemas.microsoft.com/office/drawing/2014/main" id="{712BCD74-5FDA-6EF6-3779-2F58124DA1DF}"/>
              </a:ext>
            </a:extLst>
          </p:cNvPr>
          <p:cNvSpPr>
            <a:spLocks noGrp="1"/>
          </p:cNvSpPr>
          <p:nvPr>
            <p:ph type="sldNum" sz="quarter" idx="12"/>
          </p:nvPr>
        </p:nvSpPr>
        <p:spPr/>
        <p:txBody>
          <a:bodyPr/>
          <a:lstStyle/>
          <a:p>
            <a:fld id="{D637F8FC-4B86-4690-8888-22AB2F781BEF}" type="slidenum">
              <a:rPr lang="en-US" smtClean="0"/>
              <a:t>40</a:t>
            </a:fld>
            <a:endParaRPr lang="en-US"/>
          </a:p>
        </p:txBody>
      </p:sp>
    </p:spTree>
    <p:extLst>
      <p:ext uri="{BB962C8B-B14F-4D97-AF65-F5344CB8AC3E}">
        <p14:creationId xmlns:p14="http://schemas.microsoft.com/office/powerpoint/2010/main" val="1712476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9974-C8CB-1CFF-B60C-46FB2B3ACFC8}"/>
              </a:ext>
            </a:extLst>
          </p:cNvPr>
          <p:cNvSpPr>
            <a:spLocks noGrp="1"/>
          </p:cNvSpPr>
          <p:nvPr>
            <p:ph type="title"/>
          </p:nvPr>
        </p:nvSpPr>
        <p:spPr>
          <a:xfrm>
            <a:off x="869673" y="231913"/>
            <a:ext cx="8915402" cy="1371600"/>
          </a:xfrm>
        </p:spPr>
        <p:txBody>
          <a:bodyPr/>
          <a:lstStyle/>
          <a:p>
            <a:r>
              <a:rPr lang="en-US" sz="3600" dirty="0"/>
              <a:t>Representation </a:t>
            </a:r>
            <a:br>
              <a:rPr lang="en-US" dirty="0"/>
            </a:br>
            <a:endParaRPr lang="en-US" dirty="0"/>
          </a:p>
        </p:txBody>
      </p:sp>
      <p:sp>
        <p:nvSpPr>
          <p:cNvPr id="3" name="Content Placeholder 2">
            <a:extLst>
              <a:ext uri="{FF2B5EF4-FFF2-40B4-BE49-F238E27FC236}">
                <a16:creationId xmlns:a16="http://schemas.microsoft.com/office/drawing/2014/main" id="{71398579-A7A4-5C6E-03D9-5F8738E16174}"/>
              </a:ext>
            </a:extLst>
          </p:cNvPr>
          <p:cNvSpPr>
            <a:spLocks noGrp="1"/>
          </p:cNvSpPr>
          <p:nvPr>
            <p:ph idx="1"/>
          </p:nvPr>
        </p:nvSpPr>
        <p:spPr>
          <a:xfrm>
            <a:off x="384313" y="1192696"/>
            <a:ext cx="11118574" cy="5565913"/>
          </a:xfrm>
        </p:spPr>
        <p:txBody>
          <a:bodyPr>
            <a:noAutofit/>
          </a:bodyPr>
          <a:lstStyle/>
          <a:p>
            <a:pPr marL="0" indent="0">
              <a:buNone/>
            </a:pPr>
            <a:endParaRPr lang="en-US" sz="2400" dirty="0"/>
          </a:p>
          <a:p>
            <a:r>
              <a:rPr lang="en-US" sz="2400" dirty="0">
                <a:solidFill>
                  <a:srgbClr val="232323"/>
                </a:solidFill>
                <a:latin typeface="Garamond" panose="02020404030301010803" pitchFamily="18" charset="0"/>
              </a:rPr>
              <a:t>Previous </a:t>
            </a:r>
            <a:r>
              <a:rPr lang="en-US" sz="2400" dirty="0">
                <a:solidFill>
                  <a:srgbClr val="232323"/>
                </a:solidFill>
                <a:effectLst/>
                <a:latin typeface="Garamond" panose="02020404030301010803" pitchFamily="18" charset="0"/>
              </a:rPr>
              <a:t>picture is of linked list in memory where each node of the list contains a single character. We can obtain the actual list of characters as follows. </a:t>
            </a:r>
            <a:endParaRPr lang="en-US" sz="2400" dirty="0"/>
          </a:p>
          <a:p>
            <a:pPr marL="0" indent="0">
              <a:buNone/>
            </a:pPr>
            <a:r>
              <a:rPr lang="en-US" sz="2400" b="1" dirty="0">
                <a:solidFill>
                  <a:srgbClr val="232323"/>
                </a:solidFill>
                <a:effectLst/>
                <a:latin typeface="Garamond,Bold"/>
              </a:rPr>
              <a:t>Algorithm :</a:t>
            </a:r>
            <a:endParaRPr lang="en-US" sz="2400" b="1" dirty="0"/>
          </a:p>
          <a:p>
            <a:r>
              <a:rPr lang="en-US" sz="2400" dirty="0">
                <a:solidFill>
                  <a:srgbClr val="232323"/>
                </a:solidFill>
                <a:effectLst/>
                <a:latin typeface="Garamond" panose="02020404030301010803" pitchFamily="18" charset="0"/>
              </a:rPr>
              <a:t>START= 9, so INFO[9]=N is the first character. LINK[9]=3, so INFO[3]=O is the second character. LINK[3]=6, so INFO[6]= (Blank) is the third character. LINK[6]=11, so INFO[11]=E is the fourth character. LINK[11]=7, so INFO[7]=X is the fifth character. </a:t>
            </a:r>
            <a:endParaRPr lang="en-US" sz="2400" dirty="0"/>
          </a:p>
          <a:p>
            <a:r>
              <a:rPr lang="en-US" sz="2400" dirty="0">
                <a:solidFill>
                  <a:srgbClr val="232323"/>
                </a:solidFill>
                <a:effectLst/>
                <a:latin typeface="Garamond" panose="02020404030301010803" pitchFamily="18" charset="0"/>
              </a:rPr>
              <a:t>LINK[7]=10, so INFO[10]=I is the sixth character. LINK[10]=4, so INFO[4]=T is the seventh character. LINK[4]=0, the NULL value, so the List has ended. </a:t>
            </a:r>
            <a:endParaRPr lang="en-US" sz="2400" dirty="0"/>
          </a:p>
          <a:p>
            <a:r>
              <a:rPr lang="en-US" sz="2400" dirty="0">
                <a:solidFill>
                  <a:srgbClr val="232323"/>
                </a:solidFill>
                <a:effectLst/>
                <a:latin typeface="Garamond,Bold"/>
              </a:rPr>
              <a:t>In other words, NO EXIT is the character string. </a:t>
            </a:r>
            <a:endParaRPr lang="en-US" sz="2400" dirty="0"/>
          </a:p>
          <a:p>
            <a:endParaRPr lang="en-US" sz="2400" dirty="0"/>
          </a:p>
        </p:txBody>
      </p:sp>
      <p:sp>
        <p:nvSpPr>
          <p:cNvPr id="4" name="Slide Number Placeholder 3">
            <a:extLst>
              <a:ext uri="{FF2B5EF4-FFF2-40B4-BE49-F238E27FC236}">
                <a16:creationId xmlns:a16="http://schemas.microsoft.com/office/drawing/2014/main" id="{7B408E5D-07C5-1495-C705-BCB85B384A94}"/>
              </a:ext>
            </a:extLst>
          </p:cNvPr>
          <p:cNvSpPr>
            <a:spLocks noGrp="1"/>
          </p:cNvSpPr>
          <p:nvPr>
            <p:ph type="sldNum" sz="quarter" idx="12"/>
          </p:nvPr>
        </p:nvSpPr>
        <p:spPr/>
        <p:txBody>
          <a:bodyPr/>
          <a:lstStyle/>
          <a:p>
            <a:fld id="{D637F8FC-4B86-4690-8888-22AB2F781BEF}" type="slidenum">
              <a:rPr lang="en-US" smtClean="0"/>
              <a:t>41</a:t>
            </a:fld>
            <a:endParaRPr lang="en-US"/>
          </a:p>
        </p:txBody>
      </p:sp>
    </p:spTree>
    <p:extLst>
      <p:ext uri="{BB962C8B-B14F-4D97-AF65-F5344CB8AC3E}">
        <p14:creationId xmlns:p14="http://schemas.microsoft.com/office/powerpoint/2010/main" val="2775657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426A3-415F-615A-6E8D-8D099F389F0E}"/>
              </a:ext>
            </a:extLst>
          </p:cNvPr>
          <p:cNvSpPr>
            <a:spLocks noGrp="1"/>
          </p:cNvSpPr>
          <p:nvPr>
            <p:ph type="title"/>
          </p:nvPr>
        </p:nvSpPr>
        <p:spPr/>
        <p:txBody>
          <a:bodyPr>
            <a:normAutofit/>
          </a:bodyPr>
          <a:lstStyle/>
          <a:p>
            <a:r>
              <a:rPr lang="en-US" sz="3600" dirty="0"/>
              <a:t>Types of Link List</a:t>
            </a:r>
          </a:p>
        </p:txBody>
      </p:sp>
      <p:sp>
        <p:nvSpPr>
          <p:cNvPr id="3" name="Content Placeholder 2">
            <a:extLst>
              <a:ext uri="{FF2B5EF4-FFF2-40B4-BE49-F238E27FC236}">
                <a16:creationId xmlns:a16="http://schemas.microsoft.com/office/drawing/2014/main" id="{7EF07DEE-12E8-7626-7439-74D5ED12B994}"/>
              </a:ext>
            </a:extLst>
          </p:cNvPr>
          <p:cNvSpPr>
            <a:spLocks noGrp="1"/>
          </p:cNvSpPr>
          <p:nvPr>
            <p:ph idx="1"/>
          </p:nvPr>
        </p:nvSpPr>
        <p:spPr/>
        <p:txBody>
          <a:bodyPr/>
          <a:lstStyle/>
          <a:p>
            <a:pPr marL="0" indent="0">
              <a:buNone/>
            </a:pPr>
            <a:r>
              <a:rPr lang="en-US" sz="2400" dirty="0"/>
              <a:t>• Following are the various types of linked list. </a:t>
            </a:r>
          </a:p>
          <a:p>
            <a:pPr marL="0" indent="0">
              <a:buNone/>
            </a:pPr>
            <a:r>
              <a:rPr lang="en-US" sz="2400" dirty="0"/>
              <a:t>• Simple Linked List − Item navigation is forward only. </a:t>
            </a:r>
          </a:p>
          <a:p>
            <a:pPr marL="0" indent="0">
              <a:buNone/>
            </a:pPr>
            <a:r>
              <a:rPr lang="en-US" sz="2400" dirty="0"/>
              <a:t>• Doubly Linked List − Items can be navigated forward and backward. </a:t>
            </a:r>
          </a:p>
          <a:p>
            <a:pPr marL="0" indent="0">
              <a:buNone/>
            </a:pPr>
            <a:r>
              <a:rPr lang="en-US" sz="2400" dirty="0"/>
              <a:t>• Circular Linked List − Last item contains link of the first element as next and the first element has a link to the last element as previous. </a:t>
            </a:r>
          </a:p>
          <a:p>
            <a:endParaRPr lang="en-US" dirty="0"/>
          </a:p>
        </p:txBody>
      </p:sp>
      <p:sp>
        <p:nvSpPr>
          <p:cNvPr id="4" name="Slide Number Placeholder 3">
            <a:extLst>
              <a:ext uri="{FF2B5EF4-FFF2-40B4-BE49-F238E27FC236}">
                <a16:creationId xmlns:a16="http://schemas.microsoft.com/office/drawing/2014/main" id="{5E4CD230-F016-05AD-8147-DEB23A0440F7}"/>
              </a:ext>
            </a:extLst>
          </p:cNvPr>
          <p:cNvSpPr>
            <a:spLocks noGrp="1"/>
          </p:cNvSpPr>
          <p:nvPr>
            <p:ph type="sldNum" sz="quarter" idx="12"/>
          </p:nvPr>
        </p:nvSpPr>
        <p:spPr/>
        <p:txBody>
          <a:bodyPr/>
          <a:lstStyle/>
          <a:p>
            <a:fld id="{D637F8FC-4B86-4690-8888-22AB2F781BEF}" type="slidenum">
              <a:rPr lang="en-US" smtClean="0"/>
              <a:t>42</a:t>
            </a:fld>
            <a:endParaRPr lang="en-US"/>
          </a:p>
        </p:txBody>
      </p:sp>
    </p:spTree>
    <p:extLst>
      <p:ext uri="{BB962C8B-B14F-4D97-AF65-F5344CB8AC3E}">
        <p14:creationId xmlns:p14="http://schemas.microsoft.com/office/powerpoint/2010/main" val="3400976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29D6F-0FDE-1FD4-F050-BE9F4666F0A0}"/>
              </a:ext>
            </a:extLst>
          </p:cNvPr>
          <p:cNvSpPr>
            <a:spLocks noGrp="1"/>
          </p:cNvSpPr>
          <p:nvPr>
            <p:ph type="title"/>
          </p:nvPr>
        </p:nvSpPr>
        <p:spPr/>
        <p:txBody>
          <a:bodyPr>
            <a:normAutofit/>
          </a:bodyPr>
          <a:lstStyle/>
          <a:p>
            <a:r>
              <a:rPr lang="en-US" sz="3600" dirty="0"/>
              <a:t>Simple Linked List </a:t>
            </a:r>
            <a:br>
              <a:rPr lang="en-US" sz="3600" dirty="0"/>
            </a:br>
            <a:endParaRPr lang="en-US" sz="3600" dirty="0"/>
          </a:p>
        </p:txBody>
      </p:sp>
      <p:pic>
        <p:nvPicPr>
          <p:cNvPr id="4" name="Content Placeholder 3">
            <a:extLst>
              <a:ext uri="{FF2B5EF4-FFF2-40B4-BE49-F238E27FC236}">
                <a16:creationId xmlns:a16="http://schemas.microsoft.com/office/drawing/2014/main" id="{7EFF63CA-7813-F8F3-1CDC-E651C004DD55}"/>
              </a:ext>
            </a:extLst>
          </p:cNvPr>
          <p:cNvPicPr>
            <a:picLocks noGrp="1" noChangeAspect="1"/>
          </p:cNvPicPr>
          <p:nvPr>
            <p:ph idx="1"/>
          </p:nvPr>
        </p:nvPicPr>
        <p:blipFill>
          <a:blip r:embed="rId2"/>
          <a:stretch>
            <a:fillRect/>
          </a:stretch>
        </p:blipFill>
        <p:spPr>
          <a:xfrm>
            <a:off x="882926" y="2926690"/>
            <a:ext cx="8915400" cy="1963363"/>
          </a:xfrm>
          <a:prstGeom prst="rect">
            <a:avLst/>
          </a:prstGeom>
        </p:spPr>
      </p:pic>
      <p:sp>
        <p:nvSpPr>
          <p:cNvPr id="5" name="Slide Number Placeholder 4">
            <a:extLst>
              <a:ext uri="{FF2B5EF4-FFF2-40B4-BE49-F238E27FC236}">
                <a16:creationId xmlns:a16="http://schemas.microsoft.com/office/drawing/2014/main" id="{B6AEE67A-560C-BEAE-4BD4-51D533ABF65E}"/>
              </a:ext>
            </a:extLst>
          </p:cNvPr>
          <p:cNvSpPr>
            <a:spLocks noGrp="1"/>
          </p:cNvSpPr>
          <p:nvPr>
            <p:ph type="sldNum" sz="quarter" idx="12"/>
          </p:nvPr>
        </p:nvSpPr>
        <p:spPr/>
        <p:txBody>
          <a:bodyPr/>
          <a:lstStyle/>
          <a:p>
            <a:fld id="{D637F8FC-4B86-4690-8888-22AB2F781BEF}" type="slidenum">
              <a:rPr lang="en-US" smtClean="0"/>
              <a:t>43</a:t>
            </a:fld>
            <a:endParaRPr lang="en-US"/>
          </a:p>
        </p:txBody>
      </p:sp>
    </p:spTree>
    <p:extLst>
      <p:ext uri="{BB962C8B-B14F-4D97-AF65-F5344CB8AC3E}">
        <p14:creationId xmlns:p14="http://schemas.microsoft.com/office/powerpoint/2010/main" val="2434815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7E08B-EEDF-A18A-1A5F-EBD47C504FA5}"/>
              </a:ext>
            </a:extLst>
          </p:cNvPr>
          <p:cNvSpPr>
            <a:spLocks noGrp="1"/>
          </p:cNvSpPr>
          <p:nvPr>
            <p:ph type="title"/>
          </p:nvPr>
        </p:nvSpPr>
        <p:spPr/>
        <p:txBody>
          <a:bodyPr/>
          <a:lstStyle/>
          <a:p>
            <a:r>
              <a:rPr lang="en-US" sz="3600" dirty="0"/>
              <a:t>Doubly Linked List </a:t>
            </a:r>
            <a:br>
              <a:rPr lang="en-US" dirty="0"/>
            </a:br>
            <a:endParaRPr lang="en-US" dirty="0"/>
          </a:p>
        </p:txBody>
      </p:sp>
      <p:pic>
        <p:nvPicPr>
          <p:cNvPr id="4" name="Content Placeholder 3">
            <a:extLst>
              <a:ext uri="{FF2B5EF4-FFF2-40B4-BE49-F238E27FC236}">
                <a16:creationId xmlns:a16="http://schemas.microsoft.com/office/drawing/2014/main" id="{DDA0BDF2-AF31-6469-D3EB-14A1B4162257}"/>
              </a:ext>
            </a:extLst>
          </p:cNvPr>
          <p:cNvPicPr>
            <a:picLocks noGrp="1" noChangeAspect="1"/>
          </p:cNvPicPr>
          <p:nvPr>
            <p:ph idx="1"/>
          </p:nvPr>
        </p:nvPicPr>
        <p:blipFill>
          <a:blip r:embed="rId2"/>
          <a:stretch>
            <a:fillRect/>
          </a:stretch>
        </p:blipFill>
        <p:spPr>
          <a:xfrm>
            <a:off x="899513" y="2716697"/>
            <a:ext cx="10115552" cy="2743200"/>
          </a:xfrm>
          <a:prstGeom prst="rect">
            <a:avLst/>
          </a:prstGeom>
        </p:spPr>
      </p:pic>
      <p:sp>
        <p:nvSpPr>
          <p:cNvPr id="5" name="Slide Number Placeholder 4">
            <a:extLst>
              <a:ext uri="{FF2B5EF4-FFF2-40B4-BE49-F238E27FC236}">
                <a16:creationId xmlns:a16="http://schemas.microsoft.com/office/drawing/2014/main" id="{5B89ADC8-51FD-7DC4-B5E1-4C6787B9D276}"/>
              </a:ext>
            </a:extLst>
          </p:cNvPr>
          <p:cNvSpPr>
            <a:spLocks noGrp="1"/>
          </p:cNvSpPr>
          <p:nvPr>
            <p:ph type="sldNum" sz="quarter" idx="12"/>
          </p:nvPr>
        </p:nvSpPr>
        <p:spPr/>
        <p:txBody>
          <a:bodyPr/>
          <a:lstStyle/>
          <a:p>
            <a:fld id="{D637F8FC-4B86-4690-8888-22AB2F781BEF}" type="slidenum">
              <a:rPr lang="en-US" smtClean="0"/>
              <a:t>44</a:t>
            </a:fld>
            <a:endParaRPr lang="en-US"/>
          </a:p>
        </p:txBody>
      </p:sp>
    </p:spTree>
    <p:extLst>
      <p:ext uri="{BB962C8B-B14F-4D97-AF65-F5344CB8AC3E}">
        <p14:creationId xmlns:p14="http://schemas.microsoft.com/office/powerpoint/2010/main" val="118758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7E71-D7DE-F91C-397E-30D61E94E1B9}"/>
              </a:ext>
            </a:extLst>
          </p:cNvPr>
          <p:cNvSpPr>
            <a:spLocks noGrp="1"/>
          </p:cNvSpPr>
          <p:nvPr>
            <p:ph type="title"/>
          </p:nvPr>
        </p:nvSpPr>
        <p:spPr/>
        <p:txBody>
          <a:bodyPr>
            <a:normAutofit/>
          </a:bodyPr>
          <a:lstStyle/>
          <a:p>
            <a:r>
              <a:rPr lang="en-US" sz="3600" dirty="0"/>
              <a:t>Circular Linked List (Simple)</a:t>
            </a:r>
          </a:p>
        </p:txBody>
      </p:sp>
      <p:pic>
        <p:nvPicPr>
          <p:cNvPr id="4" name="Content Placeholder 3">
            <a:extLst>
              <a:ext uri="{FF2B5EF4-FFF2-40B4-BE49-F238E27FC236}">
                <a16:creationId xmlns:a16="http://schemas.microsoft.com/office/drawing/2014/main" id="{46914B66-678D-8FFF-43D9-0FA1502A1537}"/>
              </a:ext>
            </a:extLst>
          </p:cNvPr>
          <p:cNvPicPr>
            <a:picLocks noGrp="1" noChangeAspect="1"/>
          </p:cNvPicPr>
          <p:nvPr>
            <p:ph idx="1"/>
          </p:nvPr>
        </p:nvPicPr>
        <p:blipFill>
          <a:blip r:embed="rId2"/>
          <a:stretch>
            <a:fillRect/>
          </a:stretch>
        </p:blipFill>
        <p:spPr>
          <a:xfrm>
            <a:off x="1381179" y="2743200"/>
            <a:ext cx="9444236" cy="2769704"/>
          </a:xfrm>
          <a:prstGeom prst="rect">
            <a:avLst/>
          </a:prstGeom>
        </p:spPr>
      </p:pic>
      <p:sp>
        <p:nvSpPr>
          <p:cNvPr id="5" name="Slide Number Placeholder 4">
            <a:extLst>
              <a:ext uri="{FF2B5EF4-FFF2-40B4-BE49-F238E27FC236}">
                <a16:creationId xmlns:a16="http://schemas.microsoft.com/office/drawing/2014/main" id="{777EFB36-88BD-E1C8-678F-71D417A66510}"/>
              </a:ext>
            </a:extLst>
          </p:cNvPr>
          <p:cNvSpPr>
            <a:spLocks noGrp="1"/>
          </p:cNvSpPr>
          <p:nvPr>
            <p:ph type="sldNum" sz="quarter" idx="12"/>
          </p:nvPr>
        </p:nvSpPr>
        <p:spPr/>
        <p:txBody>
          <a:bodyPr/>
          <a:lstStyle/>
          <a:p>
            <a:fld id="{D637F8FC-4B86-4690-8888-22AB2F781BEF}" type="slidenum">
              <a:rPr lang="en-US" smtClean="0"/>
              <a:t>45</a:t>
            </a:fld>
            <a:endParaRPr lang="en-US"/>
          </a:p>
        </p:txBody>
      </p:sp>
    </p:spTree>
    <p:extLst>
      <p:ext uri="{BB962C8B-B14F-4D97-AF65-F5344CB8AC3E}">
        <p14:creationId xmlns:p14="http://schemas.microsoft.com/office/powerpoint/2010/main" val="40737309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2BB8-5FBE-29FF-14A9-087459D6B51D}"/>
              </a:ext>
            </a:extLst>
          </p:cNvPr>
          <p:cNvSpPr>
            <a:spLocks noGrp="1"/>
          </p:cNvSpPr>
          <p:nvPr>
            <p:ph type="title"/>
          </p:nvPr>
        </p:nvSpPr>
        <p:spPr/>
        <p:txBody>
          <a:bodyPr>
            <a:normAutofit/>
          </a:bodyPr>
          <a:lstStyle/>
          <a:p>
            <a:r>
              <a:rPr lang="en-US" sz="3600" dirty="0"/>
              <a:t>Circular Linked List (Double)</a:t>
            </a:r>
          </a:p>
        </p:txBody>
      </p:sp>
      <p:pic>
        <p:nvPicPr>
          <p:cNvPr id="4" name="Content Placeholder 3">
            <a:extLst>
              <a:ext uri="{FF2B5EF4-FFF2-40B4-BE49-F238E27FC236}">
                <a16:creationId xmlns:a16="http://schemas.microsoft.com/office/drawing/2014/main" id="{F990EE3F-CEE0-FB50-0EBA-964AEE2ADFC2}"/>
              </a:ext>
            </a:extLst>
          </p:cNvPr>
          <p:cNvPicPr>
            <a:picLocks noGrp="1" noChangeAspect="1"/>
          </p:cNvPicPr>
          <p:nvPr>
            <p:ph idx="1"/>
          </p:nvPr>
        </p:nvPicPr>
        <p:blipFill>
          <a:blip r:embed="rId2"/>
          <a:stretch>
            <a:fillRect/>
          </a:stretch>
        </p:blipFill>
        <p:spPr>
          <a:xfrm>
            <a:off x="583096" y="2425149"/>
            <a:ext cx="10662838" cy="2954052"/>
          </a:xfrm>
          <a:prstGeom prst="rect">
            <a:avLst/>
          </a:prstGeom>
        </p:spPr>
      </p:pic>
      <p:sp>
        <p:nvSpPr>
          <p:cNvPr id="5" name="Slide Number Placeholder 4">
            <a:extLst>
              <a:ext uri="{FF2B5EF4-FFF2-40B4-BE49-F238E27FC236}">
                <a16:creationId xmlns:a16="http://schemas.microsoft.com/office/drawing/2014/main" id="{6AC3A37C-FEE8-9176-FA6C-DF7CB3E517C2}"/>
              </a:ext>
            </a:extLst>
          </p:cNvPr>
          <p:cNvSpPr>
            <a:spLocks noGrp="1"/>
          </p:cNvSpPr>
          <p:nvPr>
            <p:ph type="sldNum" sz="quarter" idx="12"/>
          </p:nvPr>
        </p:nvSpPr>
        <p:spPr/>
        <p:txBody>
          <a:bodyPr/>
          <a:lstStyle/>
          <a:p>
            <a:fld id="{D637F8FC-4B86-4690-8888-22AB2F781BEF}" type="slidenum">
              <a:rPr lang="en-US" smtClean="0"/>
              <a:t>46</a:t>
            </a:fld>
            <a:endParaRPr lang="en-US"/>
          </a:p>
        </p:txBody>
      </p:sp>
    </p:spTree>
    <p:extLst>
      <p:ext uri="{BB962C8B-B14F-4D97-AF65-F5344CB8AC3E}">
        <p14:creationId xmlns:p14="http://schemas.microsoft.com/office/powerpoint/2010/main" val="894691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5C7A-2742-CF2C-E443-937F9365CEE8}"/>
              </a:ext>
            </a:extLst>
          </p:cNvPr>
          <p:cNvSpPr>
            <a:spLocks noGrp="1"/>
          </p:cNvSpPr>
          <p:nvPr>
            <p:ph type="title"/>
          </p:nvPr>
        </p:nvSpPr>
        <p:spPr/>
        <p:txBody>
          <a:bodyPr/>
          <a:lstStyle/>
          <a:p>
            <a:r>
              <a:rPr lang="en-US" dirty="0"/>
              <a:t>Simple Linked List in java</a:t>
            </a:r>
          </a:p>
        </p:txBody>
      </p:sp>
      <p:sp>
        <p:nvSpPr>
          <p:cNvPr id="3" name="Content Placeholder 2">
            <a:extLst>
              <a:ext uri="{FF2B5EF4-FFF2-40B4-BE49-F238E27FC236}">
                <a16:creationId xmlns:a16="http://schemas.microsoft.com/office/drawing/2014/main" id="{6EC129A0-83C2-40E2-CC45-59CFEA001493}"/>
              </a:ext>
            </a:extLst>
          </p:cNvPr>
          <p:cNvSpPr>
            <a:spLocks noGrp="1"/>
          </p:cNvSpPr>
          <p:nvPr>
            <p:ph idx="1"/>
          </p:nvPr>
        </p:nvSpPr>
        <p:spPr/>
        <p:txBody>
          <a:bodyPr>
            <a:normAutofit fontScale="32500" lnSpcReduction="20000"/>
          </a:bodyPr>
          <a:lstStyle/>
          <a:p>
            <a:r>
              <a:rPr lang="en-US" sz="6000" dirty="0"/>
              <a:t>class Node {</a:t>
            </a:r>
          </a:p>
          <a:p>
            <a:r>
              <a:rPr lang="en-US" sz="6000" dirty="0"/>
              <a:t>    int data;</a:t>
            </a:r>
          </a:p>
          <a:p>
            <a:r>
              <a:rPr lang="en-US" sz="6000" dirty="0"/>
              <a:t>    Node next;</a:t>
            </a:r>
          </a:p>
          <a:p>
            <a:endParaRPr lang="en-US" sz="6000" dirty="0"/>
          </a:p>
          <a:p>
            <a:r>
              <a:rPr lang="en-US" sz="6000" dirty="0"/>
              <a:t>    public Node(int data) {</a:t>
            </a:r>
          </a:p>
          <a:p>
            <a:r>
              <a:rPr lang="en-US" sz="6000" dirty="0"/>
              <a:t>        </a:t>
            </a:r>
            <a:r>
              <a:rPr lang="en-US" sz="6000" dirty="0" err="1"/>
              <a:t>this.data</a:t>
            </a:r>
            <a:r>
              <a:rPr lang="en-US" sz="6000" dirty="0"/>
              <a:t> = data;</a:t>
            </a:r>
          </a:p>
          <a:p>
            <a:r>
              <a:rPr lang="en-US" sz="6000" dirty="0"/>
              <a:t>        </a:t>
            </a:r>
            <a:r>
              <a:rPr lang="en-US" sz="6000" dirty="0" err="1"/>
              <a:t>this.next</a:t>
            </a:r>
            <a:r>
              <a:rPr lang="en-US" sz="6000" dirty="0"/>
              <a:t> = null;</a:t>
            </a:r>
          </a:p>
          <a:p>
            <a:r>
              <a:rPr lang="en-US" sz="6000" dirty="0"/>
              <a:t>    }</a:t>
            </a:r>
          </a:p>
          <a:p>
            <a:r>
              <a:rPr lang="en-US" sz="6000" dirty="0"/>
              <a:t>}</a:t>
            </a:r>
          </a:p>
          <a:p>
            <a:endParaRPr lang="en-US" sz="6000"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E1C2BB4-0643-EB36-DB22-AF0747E8599A}"/>
              </a:ext>
            </a:extLst>
          </p:cNvPr>
          <p:cNvSpPr>
            <a:spLocks noGrp="1"/>
          </p:cNvSpPr>
          <p:nvPr>
            <p:ph type="sldNum" sz="quarter" idx="12"/>
          </p:nvPr>
        </p:nvSpPr>
        <p:spPr/>
        <p:txBody>
          <a:bodyPr/>
          <a:lstStyle/>
          <a:p>
            <a:fld id="{D637F8FC-4B86-4690-8888-22AB2F781BEF}" type="slidenum">
              <a:rPr lang="en-US" smtClean="0"/>
              <a:t>47</a:t>
            </a:fld>
            <a:endParaRPr lang="en-US"/>
          </a:p>
        </p:txBody>
      </p:sp>
    </p:spTree>
    <p:extLst>
      <p:ext uri="{BB962C8B-B14F-4D97-AF65-F5344CB8AC3E}">
        <p14:creationId xmlns:p14="http://schemas.microsoft.com/office/powerpoint/2010/main" val="4081105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B2C5-2416-8A6C-2B36-03DDE0945C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8F0F68-2073-57D5-1C64-C717F79F9959}"/>
              </a:ext>
            </a:extLst>
          </p:cNvPr>
          <p:cNvSpPr>
            <a:spLocks noGrp="1"/>
          </p:cNvSpPr>
          <p:nvPr>
            <p:ph idx="1"/>
          </p:nvPr>
        </p:nvSpPr>
        <p:spPr/>
        <p:txBody>
          <a:bodyPr/>
          <a:lstStyle/>
          <a:p>
            <a:r>
              <a:rPr lang="en-US" sz="1800" dirty="0"/>
              <a:t>class LinkedList {</a:t>
            </a:r>
          </a:p>
          <a:p>
            <a:r>
              <a:rPr lang="en-US" sz="1800" dirty="0"/>
              <a:t>    Node head;</a:t>
            </a:r>
          </a:p>
          <a:p>
            <a:endParaRPr lang="en-US" sz="1800" dirty="0"/>
          </a:p>
          <a:p>
            <a:r>
              <a:rPr lang="en-US" sz="1800" dirty="0"/>
              <a:t>    public LinkedList() {</a:t>
            </a:r>
          </a:p>
          <a:p>
            <a:r>
              <a:rPr lang="en-US" sz="1800" dirty="0"/>
              <a:t>        head = null;</a:t>
            </a:r>
          </a:p>
          <a:p>
            <a:r>
              <a:rPr lang="en-US" sz="1800" dirty="0"/>
              <a:t>    }</a:t>
            </a:r>
          </a:p>
          <a:p>
            <a:endParaRPr lang="en-US" dirty="0"/>
          </a:p>
        </p:txBody>
      </p:sp>
      <p:sp>
        <p:nvSpPr>
          <p:cNvPr id="4" name="Slide Number Placeholder 3">
            <a:extLst>
              <a:ext uri="{FF2B5EF4-FFF2-40B4-BE49-F238E27FC236}">
                <a16:creationId xmlns:a16="http://schemas.microsoft.com/office/drawing/2014/main" id="{F7C0D964-4309-8AFF-7CA6-CC9CF0E49D07}"/>
              </a:ext>
            </a:extLst>
          </p:cNvPr>
          <p:cNvSpPr>
            <a:spLocks noGrp="1"/>
          </p:cNvSpPr>
          <p:nvPr>
            <p:ph type="sldNum" sz="quarter" idx="12"/>
          </p:nvPr>
        </p:nvSpPr>
        <p:spPr/>
        <p:txBody>
          <a:bodyPr/>
          <a:lstStyle/>
          <a:p>
            <a:fld id="{D637F8FC-4B86-4690-8888-22AB2F781BEF}" type="slidenum">
              <a:rPr lang="en-US" smtClean="0"/>
              <a:t>48</a:t>
            </a:fld>
            <a:endParaRPr lang="en-US"/>
          </a:p>
        </p:txBody>
      </p:sp>
    </p:spTree>
    <p:extLst>
      <p:ext uri="{BB962C8B-B14F-4D97-AF65-F5344CB8AC3E}">
        <p14:creationId xmlns:p14="http://schemas.microsoft.com/office/powerpoint/2010/main" val="2634705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2035-BF4E-7201-367B-B09DF94035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F5AD26-46A0-0997-6D86-043E0B7DCC15}"/>
              </a:ext>
            </a:extLst>
          </p:cNvPr>
          <p:cNvSpPr>
            <a:spLocks noGrp="1"/>
          </p:cNvSpPr>
          <p:nvPr>
            <p:ph idx="1"/>
          </p:nvPr>
        </p:nvSpPr>
        <p:spPr/>
        <p:txBody>
          <a:bodyPr>
            <a:normAutofit fontScale="77500" lnSpcReduction="20000"/>
          </a:bodyPr>
          <a:lstStyle/>
          <a:p>
            <a:r>
              <a:rPr lang="en-US" dirty="0"/>
              <a:t> public void add(int data) {</a:t>
            </a:r>
          </a:p>
          <a:p>
            <a:r>
              <a:rPr lang="en-US" dirty="0"/>
              <a:t>        Node </a:t>
            </a:r>
            <a:r>
              <a:rPr lang="en-US" dirty="0" err="1"/>
              <a:t>newNode</a:t>
            </a:r>
            <a:r>
              <a:rPr lang="en-US" dirty="0"/>
              <a:t> = new Node(data);</a:t>
            </a:r>
          </a:p>
          <a:p>
            <a:r>
              <a:rPr lang="en-US" dirty="0"/>
              <a:t>        if (head == null) {</a:t>
            </a:r>
          </a:p>
          <a:p>
            <a:r>
              <a:rPr lang="en-US" dirty="0"/>
              <a:t>            head = </a:t>
            </a:r>
            <a:r>
              <a:rPr lang="en-US" dirty="0" err="1"/>
              <a:t>newNode</a:t>
            </a:r>
            <a:r>
              <a:rPr lang="en-US" dirty="0"/>
              <a:t>;</a:t>
            </a:r>
          </a:p>
          <a:p>
            <a:r>
              <a:rPr lang="en-US" dirty="0"/>
              <a:t>        } else {</a:t>
            </a:r>
          </a:p>
          <a:p>
            <a:r>
              <a:rPr lang="en-US" dirty="0"/>
              <a:t>            Node current = head;</a:t>
            </a:r>
          </a:p>
          <a:p>
            <a:r>
              <a:rPr lang="en-US" dirty="0"/>
              <a:t>            while (</a:t>
            </a:r>
            <a:r>
              <a:rPr lang="en-US" dirty="0" err="1"/>
              <a:t>current.next</a:t>
            </a:r>
            <a:r>
              <a:rPr lang="en-US" dirty="0"/>
              <a:t> != null) {</a:t>
            </a:r>
          </a:p>
          <a:p>
            <a:r>
              <a:rPr lang="en-US" dirty="0"/>
              <a:t>                current = </a:t>
            </a:r>
            <a:r>
              <a:rPr lang="en-US" dirty="0" err="1"/>
              <a:t>current.next</a:t>
            </a:r>
            <a:r>
              <a:rPr lang="en-US" dirty="0"/>
              <a:t>;</a:t>
            </a:r>
          </a:p>
          <a:p>
            <a:r>
              <a:rPr lang="en-US" dirty="0"/>
              <a:t>            }</a:t>
            </a:r>
          </a:p>
          <a:p>
            <a:r>
              <a:rPr lang="en-US" dirty="0"/>
              <a:t>            </a:t>
            </a:r>
            <a:r>
              <a:rPr lang="en-US" dirty="0" err="1"/>
              <a:t>current.next</a:t>
            </a:r>
            <a:r>
              <a:rPr lang="en-US" dirty="0"/>
              <a:t> = </a:t>
            </a:r>
            <a:r>
              <a:rPr lang="en-US" dirty="0" err="1"/>
              <a:t>newNode</a:t>
            </a:r>
            <a:r>
              <a:rPr lang="en-US" dirty="0"/>
              <a:t>;</a:t>
            </a:r>
          </a:p>
          <a:p>
            <a:r>
              <a:rPr lang="en-US" dirty="0"/>
              <a:t>        }</a:t>
            </a:r>
          </a:p>
          <a:p>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97F879CE-40EB-02F5-E057-A2A4CAF0334D}"/>
              </a:ext>
            </a:extLst>
          </p:cNvPr>
          <p:cNvSpPr>
            <a:spLocks noGrp="1"/>
          </p:cNvSpPr>
          <p:nvPr>
            <p:ph type="sldNum" sz="quarter" idx="12"/>
          </p:nvPr>
        </p:nvSpPr>
        <p:spPr/>
        <p:txBody>
          <a:bodyPr/>
          <a:lstStyle/>
          <a:p>
            <a:fld id="{D637F8FC-4B86-4690-8888-22AB2F781BEF}" type="slidenum">
              <a:rPr lang="en-US" smtClean="0"/>
              <a:t>49</a:t>
            </a:fld>
            <a:endParaRPr lang="en-US"/>
          </a:p>
        </p:txBody>
      </p:sp>
    </p:spTree>
    <p:extLst>
      <p:ext uri="{BB962C8B-B14F-4D97-AF65-F5344CB8AC3E}">
        <p14:creationId xmlns:p14="http://schemas.microsoft.com/office/powerpoint/2010/main" val="317834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58291664-14F7-355D-07B7-8DA552BC8C70}"/>
              </a:ext>
            </a:extLst>
          </p:cNvPr>
          <p:cNvSpPr>
            <a:spLocks noGrp="1" noChangeArrowheads="1"/>
          </p:cNvSpPr>
          <p:nvPr>
            <p:ph type="title"/>
          </p:nvPr>
        </p:nvSpPr>
        <p:spPr>
          <a:xfrm>
            <a:off x="1295398" y="157164"/>
            <a:ext cx="8915402" cy="1371600"/>
          </a:xfrm>
        </p:spPr>
        <p:txBody>
          <a:bodyPr>
            <a:normAutofit/>
          </a:bodyPr>
          <a:lstStyle/>
          <a:p>
            <a:r>
              <a:rPr lang="en-US" altLang="en-US" sz="3600" dirty="0"/>
              <a:t>Parts of an Array</a:t>
            </a:r>
          </a:p>
        </p:txBody>
      </p:sp>
      <p:graphicFrame>
        <p:nvGraphicFramePr>
          <p:cNvPr id="9220" name="Object 4">
            <a:extLst>
              <a:ext uri="{FF2B5EF4-FFF2-40B4-BE49-F238E27FC236}">
                <a16:creationId xmlns:a16="http://schemas.microsoft.com/office/drawing/2014/main" id="{040D879E-EC0E-93DF-C8D7-E7115319CF99}"/>
              </a:ext>
            </a:extLst>
          </p:cNvPr>
          <p:cNvGraphicFramePr>
            <a:graphicFrameLocks noGrp="1" noChangeAspect="1"/>
          </p:cNvGraphicFramePr>
          <p:nvPr>
            <p:ph idx="1"/>
          </p:nvPr>
        </p:nvGraphicFramePr>
        <p:xfrm>
          <a:off x="1828800" y="1528764"/>
          <a:ext cx="8382000" cy="4930775"/>
        </p:xfrm>
        <a:graphic>
          <a:graphicData uri="http://schemas.openxmlformats.org/presentationml/2006/ole">
            <mc:AlternateContent xmlns:mc="http://schemas.openxmlformats.org/markup-compatibility/2006">
              <mc:Choice xmlns:v="urn:schemas-microsoft-com:vml" Requires="v">
                <p:oleObj name="VISIO" r:id="rId2" imgW="10134600" imgH="5727700" progId="Visio.Drawing.4">
                  <p:embed/>
                </p:oleObj>
              </mc:Choice>
              <mc:Fallback>
                <p:oleObj name="VISIO" r:id="rId2" imgW="10134600" imgH="5727700" progId="Visio.Drawing.4">
                  <p:embed/>
                  <p:pic>
                    <p:nvPicPr>
                      <p:cNvPr id="9220" name="Object 4">
                        <a:extLst>
                          <a:ext uri="{FF2B5EF4-FFF2-40B4-BE49-F238E27FC236}">
                            <a16:creationId xmlns:a16="http://schemas.microsoft.com/office/drawing/2014/main" id="{040D879E-EC0E-93DF-C8D7-E7115319C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8764"/>
                        <a:ext cx="8382000" cy="4930775"/>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DDCEFA2-7B34-2D08-EC85-FD8C2DBA6F83}"/>
              </a:ext>
            </a:extLst>
          </p:cNvPr>
          <p:cNvSpPr>
            <a:spLocks noGrp="1"/>
          </p:cNvSpPr>
          <p:nvPr>
            <p:ph type="sldNum" sz="quarter" idx="12"/>
          </p:nvPr>
        </p:nvSpPr>
        <p:spPr/>
        <p:txBody>
          <a:bodyPr/>
          <a:lstStyle/>
          <a:p>
            <a:fld id="{D637F8FC-4B86-4690-8888-22AB2F781BEF}" type="slidenum">
              <a:rPr lang="en-US" smtClean="0"/>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C4CE-272D-2B47-D3E3-EF5A5F3833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726460-5D80-EFE5-5CA1-9BFDA26CDE72}"/>
              </a:ext>
            </a:extLst>
          </p:cNvPr>
          <p:cNvSpPr>
            <a:spLocks noGrp="1"/>
          </p:cNvSpPr>
          <p:nvPr>
            <p:ph idx="1"/>
          </p:nvPr>
        </p:nvSpPr>
        <p:spPr/>
        <p:txBody>
          <a:bodyPr/>
          <a:lstStyle/>
          <a:p>
            <a:r>
              <a:rPr lang="en-US" dirty="0"/>
              <a:t> public void delete(int data) {</a:t>
            </a:r>
          </a:p>
          <a:p>
            <a:r>
              <a:rPr lang="en-US" dirty="0"/>
              <a:t>        if (head == null) {</a:t>
            </a:r>
          </a:p>
          <a:p>
            <a:r>
              <a:rPr lang="en-US" dirty="0"/>
              <a:t>            return;</a:t>
            </a:r>
          </a:p>
          <a:p>
            <a:r>
              <a:rPr lang="en-US" dirty="0"/>
              <a:t>        }</a:t>
            </a:r>
          </a:p>
          <a:p>
            <a:r>
              <a:rPr lang="en-US" dirty="0"/>
              <a:t>        if (</a:t>
            </a:r>
            <a:r>
              <a:rPr lang="en-US" dirty="0" err="1"/>
              <a:t>head.data</a:t>
            </a:r>
            <a:r>
              <a:rPr lang="en-US" dirty="0"/>
              <a:t> == data) {</a:t>
            </a:r>
          </a:p>
          <a:p>
            <a:r>
              <a:rPr lang="en-US" dirty="0"/>
              <a:t>            head = </a:t>
            </a:r>
            <a:r>
              <a:rPr lang="en-US" dirty="0" err="1"/>
              <a:t>head.next</a:t>
            </a:r>
            <a:r>
              <a:rPr lang="en-US" dirty="0"/>
              <a:t>;</a:t>
            </a:r>
          </a:p>
          <a:p>
            <a:r>
              <a:rPr lang="en-US" dirty="0"/>
              <a:t>            return;</a:t>
            </a:r>
          </a:p>
          <a:p>
            <a:r>
              <a:rPr lang="en-US" dirty="0"/>
              <a:t>        }</a:t>
            </a:r>
          </a:p>
        </p:txBody>
      </p:sp>
      <p:sp>
        <p:nvSpPr>
          <p:cNvPr id="4" name="Slide Number Placeholder 3">
            <a:extLst>
              <a:ext uri="{FF2B5EF4-FFF2-40B4-BE49-F238E27FC236}">
                <a16:creationId xmlns:a16="http://schemas.microsoft.com/office/drawing/2014/main" id="{5F04A8B2-1595-4D19-E2D2-1627B9627B5B}"/>
              </a:ext>
            </a:extLst>
          </p:cNvPr>
          <p:cNvSpPr>
            <a:spLocks noGrp="1"/>
          </p:cNvSpPr>
          <p:nvPr>
            <p:ph type="sldNum" sz="quarter" idx="12"/>
          </p:nvPr>
        </p:nvSpPr>
        <p:spPr/>
        <p:txBody>
          <a:bodyPr/>
          <a:lstStyle/>
          <a:p>
            <a:fld id="{D637F8FC-4B86-4690-8888-22AB2F781BEF}" type="slidenum">
              <a:rPr lang="en-US" smtClean="0"/>
              <a:t>50</a:t>
            </a:fld>
            <a:endParaRPr lang="en-US"/>
          </a:p>
        </p:txBody>
      </p:sp>
    </p:spTree>
    <p:extLst>
      <p:ext uri="{BB962C8B-B14F-4D97-AF65-F5344CB8AC3E}">
        <p14:creationId xmlns:p14="http://schemas.microsoft.com/office/powerpoint/2010/main" val="2608810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6030-8F63-EC4B-85A8-9DCD9F2C584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122028-D4E5-838F-F70C-FDD9EAE83C0B}"/>
              </a:ext>
            </a:extLst>
          </p:cNvPr>
          <p:cNvSpPr>
            <a:spLocks noGrp="1"/>
          </p:cNvSpPr>
          <p:nvPr>
            <p:ph idx="1"/>
          </p:nvPr>
        </p:nvSpPr>
        <p:spPr/>
        <p:txBody>
          <a:bodyPr>
            <a:normAutofit/>
          </a:bodyPr>
          <a:lstStyle/>
          <a:p>
            <a:r>
              <a:rPr lang="en-US" dirty="0"/>
              <a:t> Node current = head;</a:t>
            </a:r>
          </a:p>
          <a:p>
            <a:r>
              <a:rPr lang="en-US" dirty="0"/>
              <a:t>        while (</a:t>
            </a:r>
            <a:r>
              <a:rPr lang="en-US" dirty="0" err="1"/>
              <a:t>current.next</a:t>
            </a:r>
            <a:r>
              <a:rPr lang="en-US" dirty="0"/>
              <a:t> != null &amp;&amp; </a:t>
            </a:r>
            <a:r>
              <a:rPr lang="en-US" dirty="0" err="1"/>
              <a:t>current.next.data</a:t>
            </a:r>
            <a:r>
              <a:rPr lang="en-US" dirty="0"/>
              <a:t> != data) {</a:t>
            </a:r>
          </a:p>
          <a:p>
            <a:r>
              <a:rPr lang="en-US" dirty="0"/>
              <a:t>            current = </a:t>
            </a:r>
            <a:r>
              <a:rPr lang="en-US" dirty="0" err="1"/>
              <a:t>current.next</a:t>
            </a:r>
            <a:r>
              <a:rPr lang="en-US" dirty="0"/>
              <a:t>;</a:t>
            </a:r>
          </a:p>
          <a:p>
            <a:r>
              <a:rPr lang="en-US" dirty="0"/>
              <a:t>        }</a:t>
            </a:r>
          </a:p>
          <a:p>
            <a:r>
              <a:rPr lang="en-US" dirty="0"/>
              <a:t>        if (</a:t>
            </a:r>
            <a:r>
              <a:rPr lang="en-US" dirty="0" err="1"/>
              <a:t>current.next</a:t>
            </a:r>
            <a:r>
              <a:rPr lang="en-US" dirty="0"/>
              <a:t> != null) {</a:t>
            </a:r>
          </a:p>
          <a:p>
            <a:r>
              <a:rPr lang="en-US" dirty="0"/>
              <a:t>            </a:t>
            </a:r>
            <a:r>
              <a:rPr lang="en-US" dirty="0" err="1"/>
              <a:t>current.next</a:t>
            </a:r>
            <a:r>
              <a:rPr lang="en-US" dirty="0"/>
              <a:t> = </a:t>
            </a:r>
            <a:r>
              <a:rPr lang="en-US" dirty="0" err="1"/>
              <a:t>current.next.next</a:t>
            </a:r>
            <a:r>
              <a:rPr lang="en-US" dirty="0"/>
              <a:t>;</a:t>
            </a:r>
          </a:p>
          <a:p>
            <a:r>
              <a:rPr lang="en-US" dirty="0"/>
              <a:t>        }</a:t>
            </a:r>
          </a:p>
          <a:p>
            <a:r>
              <a:rPr lang="en-US" dirty="0"/>
              <a:t>    }</a:t>
            </a:r>
          </a:p>
          <a:p>
            <a:endParaRPr lang="en-US" dirty="0"/>
          </a:p>
        </p:txBody>
      </p:sp>
      <p:sp>
        <p:nvSpPr>
          <p:cNvPr id="4" name="Slide Number Placeholder 3">
            <a:extLst>
              <a:ext uri="{FF2B5EF4-FFF2-40B4-BE49-F238E27FC236}">
                <a16:creationId xmlns:a16="http://schemas.microsoft.com/office/drawing/2014/main" id="{5A4013A0-71FA-CB13-F296-2DDAD3BF4977}"/>
              </a:ext>
            </a:extLst>
          </p:cNvPr>
          <p:cNvSpPr>
            <a:spLocks noGrp="1"/>
          </p:cNvSpPr>
          <p:nvPr>
            <p:ph type="sldNum" sz="quarter" idx="12"/>
          </p:nvPr>
        </p:nvSpPr>
        <p:spPr/>
        <p:txBody>
          <a:bodyPr/>
          <a:lstStyle/>
          <a:p>
            <a:fld id="{D637F8FC-4B86-4690-8888-22AB2F781BEF}" type="slidenum">
              <a:rPr lang="en-US" smtClean="0"/>
              <a:t>51</a:t>
            </a:fld>
            <a:endParaRPr lang="en-US"/>
          </a:p>
        </p:txBody>
      </p:sp>
    </p:spTree>
    <p:extLst>
      <p:ext uri="{BB962C8B-B14F-4D97-AF65-F5344CB8AC3E}">
        <p14:creationId xmlns:p14="http://schemas.microsoft.com/office/powerpoint/2010/main" val="3325627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93F3E-41ED-059E-CED6-4D2511D630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1A70EC-E3F6-A40C-74A8-71E856C9D49E}"/>
              </a:ext>
            </a:extLst>
          </p:cNvPr>
          <p:cNvSpPr>
            <a:spLocks noGrp="1"/>
          </p:cNvSpPr>
          <p:nvPr>
            <p:ph idx="1"/>
          </p:nvPr>
        </p:nvSpPr>
        <p:spPr/>
        <p:txBody>
          <a:bodyPr/>
          <a:lstStyle/>
          <a:p>
            <a:r>
              <a:rPr lang="en-US" dirty="0"/>
              <a:t> public void display() {</a:t>
            </a:r>
          </a:p>
          <a:p>
            <a:r>
              <a:rPr lang="en-US" dirty="0"/>
              <a:t>        Node current = head;</a:t>
            </a:r>
          </a:p>
          <a:p>
            <a:r>
              <a:rPr lang="en-US" dirty="0"/>
              <a:t>        while (current != null) {</a:t>
            </a:r>
          </a:p>
          <a:p>
            <a:r>
              <a:rPr lang="en-US" dirty="0"/>
              <a:t>            </a:t>
            </a:r>
            <a:r>
              <a:rPr lang="en-US" dirty="0" err="1"/>
              <a:t>System.out.print</a:t>
            </a:r>
            <a:r>
              <a:rPr lang="en-US" dirty="0"/>
              <a:t>(</a:t>
            </a:r>
            <a:r>
              <a:rPr lang="en-US" dirty="0" err="1"/>
              <a:t>current.data</a:t>
            </a:r>
            <a:r>
              <a:rPr lang="en-US" dirty="0"/>
              <a:t> + " ");</a:t>
            </a:r>
          </a:p>
          <a:p>
            <a:r>
              <a:rPr lang="en-US" dirty="0"/>
              <a:t>            current = </a:t>
            </a:r>
            <a:r>
              <a:rPr lang="en-US" dirty="0" err="1"/>
              <a:t>current.next</a:t>
            </a:r>
            <a:r>
              <a:rPr lang="en-US" dirty="0"/>
              <a:t>;</a:t>
            </a:r>
          </a:p>
          <a:p>
            <a:r>
              <a:rPr lang="en-US" dirty="0"/>
              <a:t>        }</a:t>
            </a:r>
          </a:p>
          <a:p>
            <a:r>
              <a:rPr lang="en-US" dirty="0"/>
              <a:t>        </a:t>
            </a:r>
            <a:r>
              <a:rPr lang="en-US" dirty="0" err="1"/>
              <a:t>System.out.println</a:t>
            </a:r>
            <a:r>
              <a:rPr lang="en-US" dirty="0"/>
              <a:t>();</a:t>
            </a:r>
          </a:p>
          <a:p>
            <a:r>
              <a:rPr lang="en-US" dirty="0"/>
              <a:t>    }</a:t>
            </a:r>
          </a:p>
          <a:p>
            <a:r>
              <a:rPr lang="en-US" dirty="0"/>
              <a:t>}</a:t>
            </a:r>
          </a:p>
        </p:txBody>
      </p:sp>
      <p:sp>
        <p:nvSpPr>
          <p:cNvPr id="4" name="Slide Number Placeholder 3">
            <a:extLst>
              <a:ext uri="{FF2B5EF4-FFF2-40B4-BE49-F238E27FC236}">
                <a16:creationId xmlns:a16="http://schemas.microsoft.com/office/drawing/2014/main" id="{E1FFF71A-BFDC-1CE2-F36B-28E457B7A1E6}"/>
              </a:ext>
            </a:extLst>
          </p:cNvPr>
          <p:cNvSpPr>
            <a:spLocks noGrp="1"/>
          </p:cNvSpPr>
          <p:nvPr>
            <p:ph type="sldNum" sz="quarter" idx="12"/>
          </p:nvPr>
        </p:nvSpPr>
        <p:spPr/>
        <p:txBody>
          <a:bodyPr/>
          <a:lstStyle/>
          <a:p>
            <a:fld id="{D637F8FC-4B86-4690-8888-22AB2F781BEF}" type="slidenum">
              <a:rPr lang="en-US" smtClean="0"/>
              <a:t>52</a:t>
            </a:fld>
            <a:endParaRPr lang="en-US"/>
          </a:p>
        </p:txBody>
      </p:sp>
    </p:spTree>
    <p:extLst>
      <p:ext uri="{BB962C8B-B14F-4D97-AF65-F5344CB8AC3E}">
        <p14:creationId xmlns:p14="http://schemas.microsoft.com/office/powerpoint/2010/main" val="3700557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01F7-34C3-3D49-E8C5-66FA0DEA6D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A87CE6-FC25-205A-F098-0232CCA78F47}"/>
              </a:ext>
            </a:extLst>
          </p:cNvPr>
          <p:cNvSpPr>
            <a:spLocks noGrp="1"/>
          </p:cNvSpPr>
          <p:nvPr>
            <p:ph idx="1"/>
          </p:nvPr>
        </p:nvSpPr>
        <p:spPr/>
        <p:txBody>
          <a:bodyPr>
            <a:normAutofit/>
          </a:bodyPr>
          <a:lstStyle/>
          <a:p>
            <a:r>
              <a:rPr lang="en-US" dirty="0"/>
              <a:t>public class Main {</a:t>
            </a:r>
          </a:p>
          <a:p>
            <a:r>
              <a:rPr lang="en-US" dirty="0"/>
              <a:t>    public static void main(String[] </a:t>
            </a:r>
            <a:r>
              <a:rPr lang="en-US" dirty="0" err="1"/>
              <a:t>args</a:t>
            </a:r>
            <a:r>
              <a:rPr lang="en-US" dirty="0"/>
              <a:t>) {</a:t>
            </a:r>
          </a:p>
          <a:p>
            <a:r>
              <a:rPr lang="en-US" dirty="0"/>
              <a:t>        LinkedList list = new LinkedList();</a:t>
            </a:r>
          </a:p>
          <a:p>
            <a:r>
              <a:rPr lang="en-US" dirty="0"/>
              <a:t>        </a:t>
            </a:r>
          </a:p>
          <a:p>
            <a:r>
              <a:rPr lang="en-US" dirty="0"/>
              <a:t>        </a:t>
            </a:r>
            <a:r>
              <a:rPr lang="en-US" dirty="0" err="1"/>
              <a:t>list.add</a:t>
            </a:r>
            <a:r>
              <a:rPr lang="en-US" dirty="0"/>
              <a:t>(1);</a:t>
            </a:r>
          </a:p>
          <a:p>
            <a:r>
              <a:rPr lang="en-US" dirty="0"/>
              <a:t>        </a:t>
            </a:r>
            <a:r>
              <a:rPr lang="en-US" dirty="0" err="1"/>
              <a:t>list.add</a:t>
            </a:r>
            <a:r>
              <a:rPr lang="en-US" dirty="0"/>
              <a:t>(2);</a:t>
            </a:r>
          </a:p>
          <a:p>
            <a:r>
              <a:rPr lang="en-US" dirty="0"/>
              <a:t>        </a:t>
            </a:r>
            <a:r>
              <a:rPr lang="en-US" dirty="0" err="1"/>
              <a:t>list.add</a:t>
            </a:r>
            <a:r>
              <a:rPr lang="en-US" dirty="0"/>
              <a:t>(3);</a:t>
            </a:r>
          </a:p>
          <a:p>
            <a:r>
              <a:rPr lang="en-US" dirty="0"/>
              <a:t>        </a:t>
            </a:r>
            <a:r>
              <a:rPr lang="en-US" dirty="0" err="1"/>
              <a:t>list.add</a:t>
            </a:r>
            <a:r>
              <a:rPr lang="en-US" dirty="0"/>
              <a:t>(4);</a:t>
            </a:r>
          </a:p>
          <a:p>
            <a:endParaRPr lang="en-US" dirty="0"/>
          </a:p>
          <a:p>
            <a:endParaRPr lang="en-US" dirty="0"/>
          </a:p>
        </p:txBody>
      </p:sp>
      <p:sp>
        <p:nvSpPr>
          <p:cNvPr id="4" name="Slide Number Placeholder 3">
            <a:extLst>
              <a:ext uri="{FF2B5EF4-FFF2-40B4-BE49-F238E27FC236}">
                <a16:creationId xmlns:a16="http://schemas.microsoft.com/office/drawing/2014/main" id="{C0B6AC79-7A40-2E6A-5AF3-ADA71559686F}"/>
              </a:ext>
            </a:extLst>
          </p:cNvPr>
          <p:cNvSpPr>
            <a:spLocks noGrp="1"/>
          </p:cNvSpPr>
          <p:nvPr>
            <p:ph type="sldNum" sz="quarter" idx="12"/>
          </p:nvPr>
        </p:nvSpPr>
        <p:spPr/>
        <p:txBody>
          <a:bodyPr/>
          <a:lstStyle/>
          <a:p>
            <a:fld id="{D637F8FC-4B86-4690-8888-22AB2F781BEF}" type="slidenum">
              <a:rPr lang="en-US" smtClean="0"/>
              <a:t>53</a:t>
            </a:fld>
            <a:endParaRPr lang="en-US"/>
          </a:p>
        </p:txBody>
      </p:sp>
    </p:spTree>
    <p:extLst>
      <p:ext uri="{BB962C8B-B14F-4D97-AF65-F5344CB8AC3E}">
        <p14:creationId xmlns:p14="http://schemas.microsoft.com/office/powerpoint/2010/main" val="3817634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CDE3-4D7F-B16E-E8FF-49BEFB991C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0F807B-B94C-55D0-8110-7DA5763F2A48}"/>
              </a:ext>
            </a:extLst>
          </p:cNvPr>
          <p:cNvSpPr>
            <a:spLocks noGrp="1"/>
          </p:cNvSpPr>
          <p:nvPr>
            <p:ph idx="1"/>
          </p:nvPr>
        </p:nvSpPr>
        <p:spPr/>
        <p:txBody>
          <a:bodyPr/>
          <a:lstStyle/>
          <a:p>
            <a:r>
              <a:rPr lang="en-US" dirty="0"/>
              <a:t> </a:t>
            </a:r>
            <a:r>
              <a:rPr lang="en-US" dirty="0" err="1"/>
              <a:t>System.out.println</a:t>
            </a:r>
            <a:r>
              <a:rPr lang="en-US" dirty="0"/>
              <a:t>("Original List:");</a:t>
            </a:r>
          </a:p>
          <a:p>
            <a:r>
              <a:rPr lang="en-US" dirty="0"/>
              <a:t>        </a:t>
            </a:r>
            <a:r>
              <a:rPr lang="en-US" dirty="0" err="1"/>
              <a:t>list.display</a:t>
            </a:r>
            <a:r>
              <a:rPr lang="en-US" dirty="0"/>
              <a:t>();</a:t>
            </a:r>
          </a:p>
          <a:p>
            <a:endParaRPr lang="en-US" dirty="0"/>
          </a:p>
          <a:p>
            <a:r>
              <a:rPr lang="en-US" dirty="0"/>
              <a:t>        </a:t>
            </a:r>
            <a:r>
              <a:rPr lang="en-US" dirty="0" err="1"/>
              <a:t>list.delete</a:t>
            </a:r>
            <a:r>
              <a:rPr lang="en-US" dirty="0"/>
              <a:t>(2);</a:t>
            </a:r>
          </a:p>
          <a:p>
            <a:r>
              <a:rPr lang="en-US" dirty="0"/>
              <a:t>        </a:t>
            </a:r>
            <a:r>
              <a:rPr lang="en-US" dirty="0" err="1"/>
              <a:t>System.out.println</a:t>
            </a:r>
            <a:r>
              <a:rPr lang="en-US" dirty="0"/>
              <a:t>("After deleting 2:");</a:t>
            </a:r>
          </a:p>
          <a:p>
            <a:r>
              <a:rPr lang="en-US" dirty="0"/>
              <a:t>        </a:t>
            </a:r>
            <a:r>
              <a:rPr lang="en-US" dirty="0" err="1"/>
              <a:t>list.display</a:t>
            </a:r>
            <a:r>
              <a:rPr lang="en-US" dirty="0"/>
              <a:t>();</a:t>
            </a:r>
          </a:p>
          <a:p>
            <a:r>
              <a:rPr lang="en-US" dirty="0"/>
              <a:t>    }</a:t>
            </a:r>
          </a:p>
          <a:p>
            <a:r>
              <a:rPr lang="en-US" dirty="0"/>
              <a:t>}</a:t>
            </a:r>
          </a:p>
        </p:txBody>
      </p:sp>
      <p:sp>
        <p:nvSpPr>
          <p:cNvPr id="4" name="Slide Number Placeholder 3">
            <a:extLst>
              <a:ext uri="{FF2B5EF4-FFF2-40B4-BE49-F238E27FC236}">
                <a16:creationId xmlns:a16="http://schemas.microsoft.com/office/drawing/2014/main" id="{BE8D780A-AEA9-261D-D58B-BDC9CD890C7E}"/>
              </a:ext>
            </a:extLst>
          </p:cNvPr>
          <p:cNvSpPr>
            <a:spLocks noGrp="1"/>
          </p:cNvSpPr>
          <p:nvPr>
            <p:ph type="sldNum" sz="quarter" idx="12"/>
          </p:nvPr>
        </p:nvSpPr>
        <p:spPr/>
        <p:txBody>
          <a:bodyPr/>
          <a:lstStyle/>
          <a:p>
            <a:fld id="{D637F8FC-4B86-4690-8888-22AB2F781BEF}" type="slidenum">
              <a:rPr lang="en-US" smtClean="0"/>
              <a:t>54</a:t>
            </a:fld>
            <a:endParaRPr lang="en-US"/>
          </a:p>
        </p:txBody>
      </p:sp>
    </p:spTree>
    <p:extLst>
      <p:ext uri="{BB962C8B-B14F-4D97-AF65-F5344CB8AC3E}">
        <p14:creationId xmlns:p14="http://schemas.microsoft.com/office/powerpoint/2010/main" val="3126830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4EDDD-6E6D-F9C3-A560-2C915F304C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B44A21-D49A-2A8F-767B-46BCEF3DDCC9}"/>
              </a:ext>
            </a:extLst>
          </p:cNvPr>
          <p:cNvSpPr>
            <a:spLocks noGrp="1"/>
          </p:cNvSpPr>
          <p:nvPr>
            <p:ph idx="1"/>
          </p:nvPr>
        </p:nvSpPr>
        <p:spPr/>
        <p:txBody>
          <a:bodyPr/>
          <a:lstStyle/>
          <a:p>
            <a:r>
              <a:rPr lang="en-US" sz="2400" dirty="0"/>
              <a:t>In this code, the Node class represents the individual elements of the linked list, and the LinkedList class contains the methods for adding, deleting, and displaying elements. The add method adds a new node with the given data to the end of the list, and the delete method removes the node with the specified data. The display method prints the contents of the linked list. The Main class demonstrates how to use the linked list by adding elements and deleting a specific element.</a:t>
            </a:r>
          </a:p>
          <a:p>
            <a:endParaRPr lang="en-US" dirty="0"/>
          </a:p>
        </p:txBody>
      </p:sp>
      <p:sp>
        <p:nvSpPr>
          <p:cNvPr id="4" name="Slide Number Placeholder 3">
            <a:extLst>
              <a:ext uri="{FF2B5EF4-FFF2-40B4-BE49-F238E27FC236}">
                <a16:creationId xmlns:a16="http://schemas.microsoft.com/office/drawing/2014/main" id="{41663815-C726-867F-3A60-218B2D85B4FA}"/>
              </a:ext>
            </a:extLst>
          </p:cNvPr>
          <p:cNvSpPr>
            <a:spLocks noGrp="1"/>
          </p:cNvSpPr>
          <p:nvPr>
            <p:ph type="sldNum" sz="quarter" idx="12"/>
          </p:nvPr>
        </p:nvSpPr>
        <p:spPr/>
        <p:txBody>
          <a:bodyPr/>
          <a:lstStyle/>
          <a:p>
            <a:fld id="{D637F8FC-4B86-4690-8888-22AB2F781BEF}" type="slidenum">
              <a:rPr lang="en-US" smtClean="0"/>
              <a:t>55</a:t>
            </a:fld>
            <a:endParaRPr lang="en-US"/>
          </a:p>
        </p:txBody>
      </p:sp>
    </p:spTree>
    <p:extLst>
      <p:ext uri="{BB962C8B-B14F-4D97-AF65-F5344CB8AC3E}">
        <p14:creationId xmlns:p14="http://schemas.microsoft.com/office/powerpoint/2010/main" val="1032857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4E6F-67B2-2F7E-5478-0C15D9849140}"/>
              </a:ext>
            </a:extLst>
          </p:cNvPr>
          <p:cNvSpPr>
            <a:spLocks noGrp="1"/>
          </p:cNvSpPr>
          <p:nvPr>
            <p:ph type="title"/>
          </p:nvPr>
        </p:nvSpPr>
        <p:spPr/>
        <p:txBody>
          <a:bodyPr>
            <a:normAutofit/>
          </a:bodyPr>
          <a:lstStyle/>
          <a:p>
            <a:r>
              <a:rPr lang="en-US" sz="3600" dirty="0"/>
              <a:t>Traversing</a:t>
            </a:r>
          </a:p>
        </p:txBody>
      </p:sp>
      <p:sp>
        <p:nvSpPr>
          <p:cNvPr id="3" name="Content Placeholder 2">
            <a:extLst>
              <a:ext uri="{FF2B5EF4-FFF2-40B4-BE49-F238E27FC236}">
                <a16:creationId xmlns:a16="http://schemas.microsoft.com/office/drawing/2014/main" id="{F0C56775-4A60-11F4-0ADF-CCB184BC9378}"/>
              </a:ext>
            </a:extLst>
          </p:cNvPr>
          <p:cNvSpPr>
            <a:spLocks noGrp="1"/>
          </p:cNvSpPr>
          <p:nvPr>
            <p:ph idx="1"/>
          </p:nvPr>
        </p:nvSpPr>
        <p:spPr/>
        <p:txBody>
          <a:bodyPr/>
          <a:lstStyle/>
          <a:p>
            <a:r>
              <a:rPr lang="en-US" sz="2400" dirty="0"/>
              <a:t>A linked list is a linear data structure that needs to be traversed starting from the head node until the end of the list. Unlike arrays, where random access is possible, linked list requires access to its nodes through sequential traversal. Traversing a linked list is important in many applications. For example, we may want to print a list or search for a specific node in the list. Or we may want to perform an advanced operation on the list as we traverse the list. The algorithm for traversing a list is fairly trivial. </a:t>
            </a:r>
          </a:p>
          <a:p>
            <a:endParaRPr lang="en-US" dirty="0"/>
          </a:p>
        </p:txBody>
      </p:sp>
      <p:sp>
        <p:nvSpPr>
          <p:cNvPr id="6" name="Slide Number Placeholder 5">
            <a:extLst>
              <a:ext uri="{FF2B5EF4-FFF2-40B4-BE49-F238E27FC236}">
                <a16:creationId xmlns:a16="http://schemas.microsoft.com/office/drawing/2014/main" id="{259A5D29-6F8A-193B-46DF-591AEE5AAEF0}"/>
              </a:ext>
            </a:extLst>
          </p:cNvPr>
          <p:cNvSpPr>
            <a:spLocks noGrp="1"/>
          </p:cNvSpPr>
          <p:nvPr>
            <p:ph type="sldNum" sz="quarter" idx="12"/>
          </p:nvPr>
        </p:nvSpPr>
        <p:spPr/>
        <p:txBody>
          <a:bodyPr/>
          <a:lstStyle/>
          <a:p>
            <a:fld id="{D637F8FC-4B86-4690-8888-22AB2F781BEF}" type="slidenum">
              <a:rPr lang="en-US" smtClean="0"/>
              <a:t>56</a:t>
            </a:fld>
            <a:endParaRPr lang="en-US"/>
          </a:p>
        </p:txBody>
      </p:sp>
    </p:spTree>
    <p:extLst>
      <p:ext uri="{BB962C8B-B14F-4D97-AF65-F5344CB8AC3E}">
        <p14:creationId xmlns:p14="http://schemas.microsoft.com/office/powerpoint/2010/main" val="436516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C47A-AC3B-690B-3F48-993191A96142}"/>
              </a:ext>
            </a:extLst>
          </p:cNvPr>
          <p:cNvSpPr>
            <a:spLocks noGrp="1"/>
          </p:cNvSpPr>
          <p:nvPr>
            <p:ph type="title"/>
          </p:nvPr>
        </p:nvSpPr>
        <p:spPr/>
        <p:txBody>
          <a:bodyPr>
            <a:normAutofit/>
          </a:bodyPr>
          <a:lstStyle/>
          <a:p>
            <a:r>
              <a:rPr lang="en-US" sz="3600" dirty="0"/>
              <a:t>Traversing</a:t>
            </a:r>
          </a:p>
        </p:txBody>
      </p:sp>
      <p:sp>
        <p:nvSpPr>
          <p:cNvPr id="3" name="Content Placeholder 2">
            <a:extLst>
              <a:ext uri="{FF2B5EF4-FFF2-40B4-BE49-F238E27FC236}">
                <a16:creationId xmlns:a16="http://schemas.microsoft.com/office/drawing/2014/main" id="{457D73AE-2420-F87A-22D4-96557D2F6941}"/>
              </a:ext>
            </a:extLst>
          </p:cNvPr>
          <p:cNvSpPr>
            <a:spLocks noGrp="1"/>
          </p:cNvSpPr>
          <p:nvPr>
            <p:ph idx="1"/>
          </p:nvPr>
        </p:nvSpPr>
        <p:spPr/>
        <p:txBody>
          <a:bodyPr>
            <a:normAutofit lnSpcReduction="10000"/>
          </a:bodyPr>
          <a:lstStyle/>
          <a:p>
            <a:r>
              <a:rPr lang="en-US" sz="2400" dirty="0">
                <a:solidFill>
                  <a:srgbClr val="232323"/>
                </a:solidFill>
                <a:effectLst/>
                <a:latin typeface="Garamond" panose="02020404030301010803" pitchFamily="18" charset="0"/>
              </a:rPr>
              <a:t>Start with the head of the list. Access the content of the head node if it is not null. Then go to the next node(if exists) and access the node information </a:t>
            </a:r>
            <a:endParaRPr lang="en-US" sz="2400" dirty="0"/>
          </a:p>
          <a:p>
            <a:r>
              <a:rPr lang="en-US" sz="2400" dirty="0">
                <a:solidFill>
                  <a:srgbClr val="232323"/>
                </a:solidFill>
                <a:effectLst/>
                <a:latin typeface="Garamond" panose="02020404030301010803" pitchFamily="18" charset="0"/>
              </a:rPr>
              <a:t>Continue until no more nodes (that is, you have reached the last node) </a:t>
            </a:r>
            <a:endParaRPr lang="en-US" sz="2400" dirty="0"/>
          </a:p>
          <a:p>
            <a:r>
              <a:rPr lang="en-US" sz="2400" dirty="0">
                <a:solidFill>
                  <a:srgbClr val="232323"/>
                </a:solidFill>
                <a:effectLst/>
                <a:latin typeface="Garamond" panose="02020404030301010803" pitchFamily="18" charset="0"/>
              </a:rPr>
              <a:t>Let LIST be a linked list in memory stored in linear array INFO and LINK with START pointing to the first element and NULL indicating the end of LIST. Suppose we want to traverse LIST in order to Process each node exactly once. This section presents an algorithm that does so and then uses the algorithm in some applications. </a:t>
            </a:r>
            <a:endParaRPr lang="en-US" sz="2400" dirty="0"/>
          </a:p>
          <a:p>
            <a:endParaRPr lang="en-US" dirty="0"/>
          </a:p>
        </p:txBody>
      </p:sp>
      <p:sp>
        <p:nvSpPr>
          <p:cNvPr id="4" name="Slide Number Placeholder 3">
            <a:extLst>
              <a:ext uri="{FF2B5EF4-FFF2-40B4-BE49-F238E27FC236}">
                <a16:creationId xmlns:a16="http://schemas.microsoft.com/office/drawing/2014/main" id="{7009593E-B893-C574-FD37-42CC3B245F52}"/>
              </a:ext>
            </a:extLst>
          </p:cNvPr>
          <p:cNvSpPr>
            <a:spLocks noGrp="1"/>
          </p:cNvSpPr>
          <p:nvPr>
            <p:ph type="sldNum" sz="quarter" idx="12"/>
          </p:nvPr>
        </p:nvSpPr>
        <p:spPr/>
        <p:txBody>
          <a:bodyPr/>
          <a:lstStyle/>
          <a:p>
            <a:fld id="{D637F8FC-4B86-4690-8888-22AB2F781BEF}" type="slidenum">
              <a:rPr lang="en-US" smtClean="0"/>
              <a:t>57</a:t>
            </a:fld>
            <a:endParaRPr lang="en-US"/>
          </a:p>
        </p:txBody>
      </p:sp>
    </p:spTree>
    <p:extLst>
      <p:ext uri="{BB962C8B-B14F-4D97-AF65-F5344CB8AC3E}">
        <p14:creationId xmlns:p14="http://schemas.microsoft.com/office/powerpoint/2010/main" val="1271664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3BC2-44C4-33A4-9386-660EE5AA8387}"/>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E8FD48B2-0922-2E91-C350-8C3EB3A76F4F}"/>
              </a:ext>
            </a:extLst>
          </p:cNvPr>
          <p:cNvPicPr>
            <a:picLocks noGrp="1" noChangeAspect="1"/>
          </p:cNvPicPr>
          <p:nvPr>
            <p:ph idx="1"/>
          </p:nvPr>
        </p:nvPicPr>
        <p:blipFill>
          <a:blip r:embed="rId2"/>
          <a:stretch>
            <a:fillRect/>
          </a:stretch>
        </p:blipFill>
        <p:spPr>
          <a:xfrm>
            <a:off x="1638300" y="2650321"/>
            <a:ext cx="8915400" cy="2951182"/>
          </a:xfrm>
          <a:prstGeom prst="rect">
            <a:avLst/>
          </a:prstGeom>
        </p:spPr>
      </p:pic>
      <p:sp>
        <p:nvSpPr>
          <p:cNvPr id="5" name="Slide Number Placeholder 4">
            <a:extLst>
              <a:ext uri="{FF2B5EF4-FFF2-40B4-BE49-F238E27FC236}">
                <a16:creationId xmlns:a16="http://schemas.microsoft.com/office/drawing/2014/main" id="{BDD10A41-1395-83B9-42F6-CC119BBD38D6}"/>
              </a:ext>
            </a:extLst>
          </p:cNvPr>
          <p:cNvSpPr>
            <a:spLocks noGrp="1"/>
          </p:cNvSpPr>
          <p:nvPr>
            <p:ph type="sldNum" sz="quarter" idx="12"/>
          </p:nvPr>
        </p:nvSpPr>
        <p:spPr/>
        <p:txBody>
          <a:bodyPr/>
          <a:lstStyle/>
          <a:p>
            <a:fld id="{D637F8FC-4B86-4690-8888-22AB2F781BEF}" type="slidenum">
              <a:rPr lang="en-US" smtClean="0"/>
              <a:t>58</a:t>
            </a:fld>
            <a:endParaRPr lang="en-US"/>
          </a:p>
        </p:txBody>
      </p:sp>
    </p:spTree>
    <p:extLst>
      <p:ext uri="{BB962C8B-B14F-4D97-AF65-F5344CB8AC3E}">
        <p14:creationId xmlns:p14="http://schemas.microsoft.com/office/powerpoint/2010/main" val="3340473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99D4-BB1D-377C-F580-1C1744B1D79D}"/>
              </a:ext>
            </a:extLst>
          </p:cNvPr>
          <p:cNvSpPr>
            <a:spLocks noGrp="1"/>
          </p:cNvSpPr>
          <p:nvPr>
            <p:ph type="title"/>
          </p:nvPr>
        </p:nvSpPr>
        <p:spPr/>
        <p:txBody>
          <a:bodyPr>
            <a:normAutofit/>
          </a:bodyPr>
          <a:lstStyle/>
          <a:p>
            <a:r>
              <a:rPr lang="en-US" sz="3600" dirty="0"/>
              <a:t>Algorithm</a:t>
            </a:r>
          </a:p>
        </p:txBody>
      </p:sp>
      <p:sp>
        <p:nvSpPr>
          <p:cNvPr id="3" name="Content Placeholder 2">
            <a:extLst>
              <a:ext uri="{FF2B5EF4-FFF2-40B4-BE49-F238E27FC236}">
                <a16:creationId xmlns:a16="http://schemas.microsoft.com/office/drawing/2014/main" id="{9146D0D7-FDC4-880A-A548-5B3EC65450F4}"/>
              </a:ext>
            </a:extLst>
          </p:cNvPr>
          <p:cNvSpPr>
            <a:spLocks noGrp="1"/>
          </p:cNvSpPr>
          <p:nvPr>
            <p:ph idx="1"/>
          </p:nvPr>
        </p:nvSpPr>
        <p:spPr/>
        <p:txBody>
          <a:bodyPr/>
          <a:lstStyle/>
          <a:p>
            <a:r>
              <a:rPr lang="en-US" sz="2400" dirty="0"/>
              <a:t>Algorithm: </a:t>
            </a:r>
          </a:p>
          <a:p>
            <a:pPr marL="0" indent="0">
              <a:buNone/>
            </a:pPr>
            <a:r>
              <a:rPr lang="en-US" sz="2400" dirty="0"/>
              <a:t>1. Set PTR:=START.[Initializes pointer PTR]</a:t>
            </a:r>
            <a:br>
              <a:rPr lang="en-US" sz="2400" dirty="0"/>
            </a:br>
            <a:r>
              <a:rPr lang="en-US" sz="2400" dirty="0"/>
              <a:t>2. Repeat Step 3 and 4 while PTR≠ NULL.</a:t>
            </a:r>
            <a:br>
              <a:rPr lang="en-US" sz="2400" dirty="0"/>
            </a:br>
            <a:r>
              <a:rPr lang="en-US" sz="2400" dirty="0"/>
              <a:t>3. Apply PROCESS to INFO[PTR].</a:t>
            </a:r>
            <a:br>
              <a:rPr lang="en-US" sz="2400" dirty="0"/>
            </a:br>
            <a:r>
              <a:rPr lang="en-US" sz="2400" dirty="0"/>
              <a:t>4. Set PTR:= LINK[PTR]. [PTR now points to the next node.] </a:t>
            </a:r>
          </a:p>
          <a:p>
            <a:pPr marL="0" indent="0">
              <a:buNone/>
            </a:pPr>
            <a:r>
              <a:rPr lang="en-US" sz="2400" dirty="0"/>
              <a:t>[End of Step 2 loop.] </a:t>
            </a:r>
          </a:p>
          <a:p>
            <a:pPr marL="0" indent="0">
              <a:buNone/>
            </a:pPr>
            <a:r>
              <a:rPr lang="en-US" sz="2400" dirty="0"/>
              <a:t>5. Exit. </a:t>
            </a:r>
          </a:p>
          <a:p>
            <a:endParaRPr lang="en-US" dirty="0"/>
          </a:p>
        </p:txBody>
      </p:sp>
      <p:sp>
        <p:nvSpPr>
          <p:cNvPr id="4" name="Slide Number Placeholder 3">
            <a:extLst>
              <a:ext uri="{FF2B5EF4-FFF2-40B4-BE49-F238E27FC236}">
                <a16:creationId xmlns:a16="http://schemas.microsoft.com/office/drawing/2014/main" id="{B1AF73E9-1696-0485-7331-E76C8F9E8024}"/>
              </a:ext>
            </a:extLst>
          </p:cNvPr>
          <p:cNvSpPr>
            <a:spLocks noGrp="1"/>
          </p:cNvSpPr>
          <p:nvPr>
            <p:ph type="sldNum" sz="quarter" idx="12"/>
          </p:nvPr>
        </p:nvSpPr>
        <p:spPr/>
        <p:txBody>
          <a:bodyPr/>
          <a:lstStyle/>
          <a:p>
            <a:fld id="{D637F8FC-4B86-4690-8888-22AB2F781BEF}" type="slidenum">
              <a:rPr lang="en-US" smtClean="0"/>
              <a:t>59</a:t>
            </a:fld>
            <a:endParaRPr lang="en-US"/>
          </a:p>
        </p:txBody>
      </p:sp>
    </p:spTree>
    <p:extLst>
      <p:ext uri="{BB962C8B-B14F-4D97-AF65-F5344CB8AC3E}">
        <p14:creationId xmlns:p14="http://schemas.microsoft.com/office/powerpoint/2010/main" val="233212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9069E0C-3959-FC97-D1D7-C8AB6D35971F}"/>
              </a:ext>
            </a:extLst>
          </p:cNvPr>
          <p:cNvSpPr>
            <a:spLocks noGrp="1" noChangeArrowheads="1"/>
          </p:cNvSpPr>
          <p:nvPr>
            <p:ph type="title"/>
          </p:nvPr>
        </p:nvSpPr>
        <p:spPr/>
        <p:txBody>
          <a:bodyPr>
            <a:normAutofit/>
          </a:bodyPr>
          <a:lstStyle/>
          <a:p>
            <a:r>
              <a:rPr lang="en-US" altLang="en-US" sz="3600" dirty="0"/>
              <a:t>Accessing Array Elements</a:t>
            </a:r>
          </a:p>
        </p:txBody>
      </p:sp>
      <p:sp>
        <p:nvSpPr>
          <p:cNvPr id="15363" name="Rectangle 3">
            <a:extLst>
              <a:ext uri="{FF2B5EF4-FFF2-40B4-BE49-F238E27FC236}">
                <a16:creationId xmlns:a16="http://schemas.microsoft.com/office/drawing/2014/main" id="{74CCCFB6-2520-15DF-025E-831E5DA7A966}"/>
              </a:ext>
            </a:extLst>
          </p:cNvPr>
          <p:cNvSpPr>
            <a:spLocks noGrp="1" noChangeArrowheads="1"/>
          </p:cNvSpPr>
          <p:nvPr>
            <p:ph type="body" idx="1"/>
          </p:nvPr>
        </p:nvSpPr>
        <p:spPr/>
        <p:txBody>
          <a:bodyPr>
            <a:normAutofit/>
          </a:bodyPr>
          <a:lstStyle/>
          <a:p>
            <a:pPr>
              <a:lnSpc>
                <a:spcPct val="90000"/>
              </a:lnSpc>
            </a:pPr>
            <a:r>
              <a:rPr lang="en-US" altLang="en-US" sz="2400" dirty="0"/>
              <a:t>Requires</a:t>
            </a:r>
          </a:p>
          <a:p>
            <a:pPr lvl="1">
              <a:lnSpc>
                <a:spcPct val="90000"/>
              </a:lnSpc>
            </a:pPr>
            <a:r>
              <a:rPr lang="en-US" altLang="en-US" sz="2400" dirty="0"/>
              <a:t>array name,</a:t>
            </a:r>
          </a:p>
          <a:p>
            <a:pPr lvl="1">
              <a:lnSpc>
                <a:spcPct val="90000"/>
              </a:lnSpc>
            </a:pPr>
            <a:r>
              <a:rPr lang="en-US" altLang="en-US" sz="2400" dirty="0"/>
              <a:t>subscript labeling individual element</a:t>
            </a:r>
          </a:p>
          <a:p>
            <a:pPr>
              <a:lnSpc>
                <a:spcPct val="90000"/>
              </a:lnSpc>
            </a:pPr>
            <a:r>
              <a:rPr lang="en-US" altLang="en-US" sz="2400" dirty="0"/>
              <a:t>Syntax:</a:t>
            </a:r>
            <a:r>
              <a:rPr lang="en-US" altLang="en-US" sz="2400" i="1" dirty="0"/>
              <a:t> name</a:t>
            </a:r>
            <a:r>
              <a:rPr lang="en-US" altLang="en-US" sz="2400" dirty="0"/>
              <a:t>[</a:t>
            </a:r>
            <a:r>
              <a:rPr lang="en-US" altLang="en-US" sz="2400" i="1" dirty="0"/>
              <a:t>subscript</a:t>
            </a:r>
            <a:r>
              <a:rPr lang="en-US" altLang="en-US" sz="2400" dirty="0"/>
              <a:t>]</a:t>
            </a:r>
          </a:p>
          <a:p>
            <a:pPr>
              <a:lnSpc>
                <a:spcPct val="90000"/>
              </a:lnSpc>
            </a:pPr>
            <a:r>
              <a:rPr lang="en-US" altLang="en-US" sz="2400" dirty="0"/>
              <a:t>Example</a:t>
            </a:r>
          </a:p>
          <a:p>
            <a:pPr lvl="1">
              <a:lnSpc>
                <a:spcPct val="90000"/>
              </a:lnSpc>
              <a:buFontTx/>
              <a:buNone/>
            </a:pPr>
            <a:r>
              <a:rPr lang="en-US" altLang="en-US" sz="2400" dirty="0"/>
              <a:t>Sales[5] refers to the sales totals for employee 5</a:t>
            </a:r>
          </a:p>
          <a:p>
            <a:pPr lvl="1">
              <a:lnSpc>
                <a:spcPct val="90000"/>
              </a:lnSpc>
              <a:buFontTx/>
              <a:buNone/>
            </a:pPr>
            <a:r>
              <a:rPr lang="en-US" altLang="en-US" sz="2400" dirty="0"/>
              <a:t>Sales[5] can be treated like any float variable:</a:t>
            </a:r>
          </a:p>
          <a:p>
            <a:pPr lvl="2">
              <a:lnSpc>
                <a:spcPct val="90000"/>
              </a:lnSpc>
              <a:buFontTx/>
              <a:buNone/>
            </a:pPr>
            <a:r>
              <a:rPr lang="en-US" altLang="en-US" sz="2400" dirty="0"/>
              <a:t>Sales[5] = 123.45;</a:t>
            </a:r>
          </a:p>
          <a:p>
            <a:pPr lvl="2">
              <a:lnSpc>
                <a:spcPct val="90000"/>
              </a:lnSpc>
              <a:buFontTx/>
              <a:buNone/>
            </a:pPr>
            <a:r>
              <a:rPr lang="en-US" altLang="en-US" sz="2400" dirty="0" err="1"/>
              <a:t>printf</a:t>
            </a:r>
            <a:r>
              <a:rPr lang="en-US" altLang="en-US" sz="2400" dirty="0"/>
              <a:t>(“Sales for employee 5: $%7.2f\</a:t>
            </a:r>
            <a:r>
              <a:rPr lang="en-US" altLang="en-US" sz="2400" dirty="0" err="1"/>
              <a:t>n”,Sales</a:t>
            </a:r>
            <a:r>
              <a:rPr lang="en-US" altLang="en-US" sz="2400" dirty="0"/>
              <a:t>[5]);</a:t>
            </a:r>
          </a:p>
        </p:txBody>
      </p:sp>
      <p:sp>
        <p:nvSpPr>
          <p:cNvPr id="2" name="Slide Number Placeholder 1">
            <a:extLst>
              <a:ext uri="{FF2B5EF4-FFF2-40B4-BE49-F238E27FC236}">
                <a16:creationId xmlns:a16="http://schemas.microsoft.com/office/drawing/2014/main" id="{FF79FBB2-3FF8-C0DC-D6F1-0D9E50FB6C7F}"/>
              </a:ext>
            </a:extLst>
          </p:cNvPr>
          <p:cNvSpPr>
            <a:spLocks noGrp="1"/>
          </p:cNvSpPr>
          <p:nvPr>
            <p:ph type="sldNum" sz="quarter" idx="12"/>
          </p:nvPr>
        </p:nvSpPr>
        <p:spPr/>
        <p:txBody>
          <a:bodyPr/>
          <a:lstStyle/>
          <a:p>
            <a:fld id="{D637F8FC-4B86-4690-8888-22AB2F781BEF}" type="slidenum">
              <a:rPr lang="en-US" smtClean="0"/>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2D84-84D7-B2A1-0F93-0DBC44C2B81F}"/>
              </a:ext>
            </a:extLst>
          </p:cNvPr>
          <p:cNvSpPr>
            <a:spLocks noGrp="1"/>
          </p:cNvSpPr>
          <p:nvPr>
            <p:ph type="title"/>
          </p:nvPr>
        </p:nvSpPr>
        <p:spPr/>
        <p:txBody>
          <a:bodyPr>
            <a:normAutofit/>
          </a:bodyPr>
          <a:lstStyle/>
          <a:p>
            <a:r>
              <a:rPr lang="en-US" sz="3600" dirty="0"/>
              <a:t>Algorithm details </a:t>
            </a:r>
            <a:br>
              <a:rPr lang="en-US" sz="3600" dirty="0"/>
            </a:br>
            <a:endParaRPr lang="en-US" sz="3600" dirty="0"/>
          </a:p>
        </p:txBody>
      </p:sp>
      <p:sp>
        <p:nvSpPr>
          <p:cNvPr id="3" name="Content Placeholder 2">
            <a:extLst>
              <a:ext uri="{FF2B5EF4-FFF2-40B4-BE49-F238E27FC236}">
                <a16:creationId xmlns:a16="http://schemas.microsoft.com/office/drawing/2014/main" id="{A1D6B289-15E2-20FC-C270-D10B1C820C2B}"/>
              </a:ext>
            </a:extLst>
          </p:cNvPr>
          <p:cNvSpPr>
            <a:spLocks noGrp="1"/>
          </p:cNvSpPr>
          <p:nvPr>
            <p:ph idx="1"/>
          </p:nvPr>
        </p:nvSpPr>
        <p:spPr>
          <a:xfrm>
            <a:off x="1444487" y="1749288"/>
            <a:ext cx="9488556" cy="4625008"/>
          </a:xfrm>
        </p:spPr>
        <p:txBody>
          <a:bodyPr>
            <a:noAutofit/>
          </a:bodyPr>
          <a:lstStyle/>
          <a:p>
            <a:r>
              <a:rPr lang="en-US" sz="2400" dirty="0"/>
              <a:t>Initialize PTR or START. </a:t>
            </a:r>
          </a:p>
          <a:p>
            <a:r>
              <a:rPr lang="en-US" sz="2400" dirty="0"/>
              <a:t>Then process INFO[PTR], the information at the first node. </a:t>
            </a:r>
          </a:p>
          <a:p>
            <a:r>
              <a:rPr lang="en-US" sz="2400" dirty="0"/>
              <a:t>Update PTR by the assignment PTR:=LINK[PTR], so that PTR points to the second node. </a:t>
            </a:r>
          </a:p>
          <a:p>
            <a:r>
              <a:rPr lang="en-US" sz="2400" dirty="0"/>
              <a:t>Then Process INFO[PTR], the information at the second node. </a:t>
            </a:r>
          </a:p>
          <a:p>
            <a:r>
              <a:rPr lang="en-US" sz="2400" dirty="0"/>
              <a:t>Again update PTR by the assignment operator PTR:=LINK[PTR], and then process INFO[PTR], the information at the third node. </a:t>
            </a:r>
          </a:p>
          <a:p>
            <a:r>
              <a:rPr lang="en-US" sz="2400" dirty="0"/>
              <a:t>And so on. Continue until PTR=NULL, which signals the end of the list. </a:t>
            </a:r>
          </a:p>
          <a:p>
            <a:endParaRPr lang="en-US" sz="2400" dirty="0"/>
          </a:p>
        </p:txBody>
      </p:sp>
      <p:sp>
        <p:nvSpPr>
          <p:cNvPr id="4" name="Slide Number Placeholder 3">
            <a:extLst>
              <a:ext uri="{FF2B5EF4-FFF2-40B4-BE49-F238E27FC236}">
                <a16:creationId xmlns:a16="http://schemas.microsoft.com/office/drawing/2014/main" id="{A1FED225-C7F3-2942-B075-9F45B6A8328E}"/>
              </a:ext>
            </a:extLst>
          </p:cNvPr>
          <p:cNvSpPr>
            <a:spLocks noGrp="1"/>
          </p:cNvSpPr>
          <p:nvPr>
            <p:ph type="sldNum" sz="quarter" idx="12"/>
          </p:nvPr>
        </p:nvSpPr>
        <p:spPr/>
        <p:txBody>
          <a:bodyPr/>
          <a:lstStyle/>
          <a:p>
            <a:fld id="{D637F8FC-4B86-4690-8888-22AB2F781BEF}" type="slidenum">
              <a:rPr lang="en-US" smtClean="0"/>
              <a:t>60</a:t>
            </a:fld>
            <a:endParaRPr lang="en-US"/>
          </a:p>
        </p:txBody>
      </p:sp>
    </p:spTree>
    <p:extLst>
      <p:ext uri="{BB962C8B-B14F-4D97-AF65-F5344CB8AC3E}">
        <p14:creationId xmlns:p14="http://schemas.microsoft.com/office/powerpoint/2010/main" val="1803000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4898-62FA-0C84-C86C-46286D7C3CEF}"/>
              </a:ext>
            </a:extLst>
          </p:cNvPr>
          <p:cNvSpPr>
            <a:spLocks noGrp="1"/>
          </p:cNvSpPr>
          <p:nvPr>
            <p:ph type="title"/>
          </p:nvPr>
        </p:nvSpPr>
        <p:spPr/>
        <p:txBody>
          <a:bodyPr>
            <a:normAutofit fontScale="90000"/>
          </a:bodyPr>
          <a:lstStyle/>
          <a:p>
            <a:br>
              <a:rPr lang="en-US" dirty="0"/>
            </a:br>
            <a:r>
              <a:rPr lang="en-US" sz="4000" dirty="0"/>
              <a:t>Searching Unsorted linked list </a:t>
            </a:r>
            <a:br>
              <a:rPr lang="en-US" dirty="0"/>
            </a:br>
            <a:endParaRPr lang="en-US" dirty="0"/>
          </a:p>
        </p:txBody>
      </p:sp>
      <p:sp>
        <p:nvSpPr>
          <p:cNvPr id="3" name="Content Placeholder 2">
            <a:extLst>
              <a:ext uri="{FF2B5EF4-FFF2-40B4-BE49-F238E27FC236}">
                <a16:creationId xmlns:a16="http://schemas.microsoft.com/office/drawing/2014/main" id="{4C611DF7-594E-9543-A630-4A67F0569DDB}"/>
              </a:ext>
            </a:extLst>
          </p:cNvPr>
          <p:cNvSpPr>
            <a:spLocks noGrp="1"/>
          </p:cNvSpPr>
          <p:nvPr>
            <p:ph idx="1"/>
          </p:nvPr>
        </p:nvSpPr>
        <p:spPr>
          <a:xfrm>
            <a:off x="1285461" y="2057401"/>
            <a:ext cx="9780103" cy="4383156"/>
          </a:xfrm>
        </p:spPr>
        <p:txBody>
          <a:bodyPr>
            <a:normAutofit lnSpcReduction="10000"/>
          </a:bodyPr>
          <a:lstStyle/>
          <a:p>
            <a:pPr>
              <a:buFont typeface="Arial" panose="020B0604020202020204" pitchFamily="34" charset="0"/>
              <a:buChar char="•"/>
            </a:pPr>
            <a:r>
              <a:rPr lang="en-US" sz="2400" dirty="0">
                <a:solidFill>
                  <a:srgbClr val="232323"/>
                </a:solidFill>
                <a:effectLst/>
                <a:latin typeface="Garamond" panose="02020404030301010803" pitchFamily="18" charset="0"/>
              </a:rPr>
              <a:t>Let LIST be a linked list in memory which is not sorted, then one searches for ITEM in LIST by traversing through the list using a pointer variable PTR and comparing ITEM with the contents INFO[PTR] of each node, one by one, of LIST. Before we update the pointer PTR by PTR:=LINK[PTR] </a:t>
            </a:r>
            <a:endParaRPr lang="en-US" sz="2400" dirty="0">
              <a:solidFill>
                <a:srgbClr val="829928"/>
              </a:solidFill>
              <a:effectLst/>
              <a:latin typeface="ArialMT"/>
            </a:endParaRPr>
          </a:p>
          <a:p>
            <a:pPr>
              <a:buFont typeface="Arial" panose="020B0604020202020204" pitchFamily="34" charset="0"/>
              <a:buChar char="•"/>
            </a:pPr>
            <a:r>
              <a:rPr lang="en-US" sz="2400" dirty="0">
                <a:solidFill>
                  <a:srgbClr val="232323"/>
                </a:solidFill>
                <a:effectLst/>
                <a:latin typeface="Garamond" panose="02020404030301010803" pitchFamily="18" charset="0"/>
              </a:rPr>
              <a:t>We require two tests. First we have to check to see whether we have reached the end of list i.e. </a:t>
            </a:r>
            <a:endParaRPr lang="en-US" sz="2400" dirty="0">
              <a:solidFill>
                <a:srgbClr val="829928"/>
              </a:solidFill>
              <a:effectLst/>
              <a:latin typeface="ArialMT"/>
            </a:endParaRPr>
          </a:p>
          <a:p>
            <a:pPr>
              <a:buFont typeface="Arial" panose="020B0604020202020204" pitchFamily="34" charset="0"/>
              <a:buChar char="•"/>
            </a:pPr>
            <a:r>
              <a:rPr lang="en-US" sz="2400" dirty="0">
                <a:solidFill>
                  <a:srgbClr val="232323"/>
                </a:solidFill>
                <a:effectLst/>
                <a:latin typeface="Garamond" panose="02020404030301010803" pitchFamily="18" charset="0"/>
              </a:rPr>
              <a:t>PTR= NULL </a:t>
            </a:r>
            <a:endParaRPr lang="en-US" sz="2400" dirty="0">
              <a:solidFill>
                <a:srgbClr val="829928"/>
              </a:solidFill>
              <a:effectLst/>
              <a:latin typeface="ArialMT"/>
            </a:endParaRPr>
          </a:p>
          <a:p>
            <a:pPr>
              <a:buFont typeface="Arial" panose="020B0604020202020204" pitchFamily="34" charset="0"/>
              <a:buChar char="•"/>
            </a:pPr>
            <a:r>
              <a:rPr lang="en-US" sz="2400" dirty="0">
                <a:solidFill>
                  <a:srgbClr val="232323"/>
                </a:solidFill>
                <a:effectLst/>
                <a:latin typeface="Garamond" panose="02020404030301010803" pitchFamily="18" charset="0"/>
              </a:rPr>
              <a:t>Then we check to see whether </a:t>
            </a:r>
            <a:endParaRPr lang="en-US" sz="2400" dirty="0">
              <a:solidFill>
                <a:srgbClr val="829928"/>
              </a:solidFill>
              <a:effectLst/>
              <a:latin typeface="ArialMT"/>
            </a:endParaRPr>
          </a:p>
          <a:p>
            <a:pPr>
              <a:buFont typeface="Arial" panose="020B0604020202020204" pitchFamily="34" charset="0"/>
              <a:buChar char="•"/>
            </a:pPr>
            <a:r>
              <a:rPr lang="en-US" sz="2400" dirty="0">
                <a:solidFill>
                  <a:srgbClr val="232323"/>
                </a:solidFill>
                <a:effectLst/>
                <a:latin typeface="Garamond" panose="02020404030301010803" pitchFamily="18" charset="0"/>
              </a:rPr>
              <a:t>INFO[PTR]=ITEM </a:t>
            </a:r>
            <a:endParaRPr lang="en-US" sz="2400" dirty="0">
              <a:solidFill>
                <a:srgbClr val="829928"/>
              </a:solidFill>
              <a:effectLst/>
              <a:latin typeface="ArialMT"/>
            </a:endParaRPr>
          </a:p>
          <a:p>
            <a:endParaRPr lang="en-US" sz="2400" dirty="0"/>
          </a:p>
        </p:txBody>
      </p:sp>
      <p:sp>
        <p:nvSpPr>
          <p:cNvPr id="4" name="Slide Number Placeholder 3">
            <a:extLst>
              <a:ext uri="{FF2B5EF4-FFF2-40B4-BE49-F238E27FC236}">
                <a16:creationId xmlns:a16="http://schemas.microsoft.com/office/drawing/2014/main" id="{11B79E55-132E-DBEA-522E-D8CA338E25FB}"/>
              </a:ext>
            </a:extLst>
          </p:cNvPr>
          <p:cNvSpPr>
            <a:spLocks noGrp="1"/>
          </p:cNvSpPr>
          <p:nvPr>
            <p:ph type="sldNum" sz="quarter" idx="12"/>
          </p:nvPr>
        </p:nvSpPr>
        <p:spPr/>
        <p:txBody>
          <a:bodyPr/>
          <a:lstStyle/>
          <a:p>
            <a:fld id="{D637F8FC-4B86-4690-8888-22AB2F781BEF}" type="slidenum">
              <a:rPr lang="en-US" smtClean="0"/>
              <a:t>61</a:t>
            </a:fld>
            <a:endParaRPr lang="en-US"/>
          </a:p>
        </p:txBody>
      </p:sp>
    </p:spTree>
    <p:extLst>
      <p:ext uri="{BB962C8B-B14F-4D97-AF65-F5344CB8AC3E}">
        <p14:creationId xmlns:p14="http://schemas.microsoft.com/office/powerpoint/2010/main" val="15359594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D4A1-258D-B872-FCDC-ABC865A41729}"/>
              </a:ext>
            </a:extLst>
          </p:cNvPr>
          <p:cNvSpPr>
            <a:spLocks noGrp="1"/>
          </p:cNvSpPr>
          <p:nvPr>
            <p:ph type="title"/>
          </p:nvPr>
        </p:nvSpPr>
        <p:spPr>
          <a:xfrm>
            <a:off x="896178" y="195469"/>
            <a:ext cx="8915402" cy="1371600"/>
          </a:xfrm>
        </p:spPr>
        <p:txBody>
          <a:bodyPr/>
          <a:lstStyle/>
          <a:p>
            <a:r>
              <a:rPr lang="en-US" sz="3600" dirty="0"/>
              <a:t>Algorithm: </a:t>
            </a:r>
            <a:br>
              <a:rPr lang="en-US" dirty="0"/>
            </a:br>
            <a:endParaRPr lang="en-US" dirty="0"/>
          </a:p>
        </p:txBody>
      </p:sp>
      <p:sp>
        <p:nvSpPr>
          <p:cNvPr id="3" name="Content Placeholder 2">
            <a:extLst>
              <a:ext uri="{FF2B5EF4-FFF2-40B4-BE49-F238E27FC236}">
                <a16:creationId xmlns:a16="http://schemas.microsoft.com/office/drawing/2014/main" id="{42C125E9-3FC6-12D9-BAE2-683082D56030}"/>
              </a:ext>
            </a:extLst>
          </p:cNvPr>
          <p:cNvSpPr>
            <a:spLocks noGrp="1"/>
          </p:cNvSpPr>
          <p:nvPr>
            <p:ph idx="1"/>
          </p:nvPr>
        </p:nvSpPr>
        <p:spPr>
          <a:xfrm>
            <a:off x="596349" y="1007166"/>
            <a:ext cx="10243930" cy="5655366"/>
          </a:xfrm>
        </p:spPr>
        <p:txBody>
          <a:bodyPr>
            <a:noAutofit/>
          </a:bodyPr>
          <a:lstStyle/>
          <a:p>
            <a:r>
              <a:rPr lang="en-US" sz="2400" dirty="0">
                <a:solidFill>
                  <a:srgbClr val="232323"/>
                </a:solidFill>
                <a:effectLst/>
                <a:latin typeface="Garamond" panose="02020404030301010803" pitchFamily="18" charset="0"/>
              </a:rPr>
              <a:t>SEARCH (INFO, LINK, START, ITEM, LOC) </a:t>
            </a:r>
            <a:endParaRPr lang="en-US" sz="2400" dirty="0"/>
          </a:p>
          <a:p>
            <a:r>
              <a:rPr lang="en-US" sz="2400" dirty="0">
                <a:solidFill>
                  <a:srgbClr val="232323"/>
                </a:solidFill>
                <a:effectLst/>
                <a:latin typeface="Garamond" panose="02020404030301010803" pitchFamily="18" charset="0"/>
              </a:rPr>
              <a:t>LIST is a linked list in memory. This algorithm finds the location LOC of the node where ITEM first appear in LIST, or set LOC=NULL. </a:t>
            </a:r>
            <a:endParaRPr lang="en-US" sz="2400" dirty="0"/>
          </a:p>
          <a:p>
            <a:r>
              <a:rPr lang="en-US" sz="2400" dirty="0">
                <a:solidFill>
                  <a:srgbClr val="232323"/>
                </a:solidFill>
                <a:effectLst/>
                <a:latin typeface="Garamond" panose="02020404030301010803" pitchFamily="18" charset="0"/>
              </a:rPr>
              <a:t>set PTR:=START.</a:t>
            </a:r>
            <a:br>
              <a:rPr lang="en-US" sz="2400" dirty="0">
                <a:solidFill>
                  <a:srgbClr val="232323"/>
                </a:solidFill>
                <a:effectLst/>
                <a:latin typeface="Garamond" panose="02020404030301010803" pitchFamily="18" charset="0"/>
              </a:rPr>
            </a:br>
            <a:r>
              <a:rPr lang="en-US" sz="2400" dirty="0">
                <a:solidFill>
                  <a:srgbClr val="232323"/>
                </a:solidFill>
                <a:effectLst/>
                <a:latin typeface="Garamond" panose="02020404030301010803" pitchFamily="18" charset="0"/>
              </a:rPr>
              <a:t>Repeat step 3 while PTR ≠ NULL: </a:t>
            </a:r>
            <a:endParaRPr lang="en-US" sz="2400" dirty="0"/>
          </a:p>
          <a:p>
            <a:r>
              <a:rPr lang="en-US" sz="2400" dirty="0">
                <a:solidFill>
                  <a:srgbClr val="232323"/>
                </a:solidFill>
                <a:effectLst/>
                <a:latin typeface="Garamond" panose="02020404030301010803" pitchFamily="18" charset="0"/>
              </a:rPr>
              <a:t>If ITEM =INFO[PTR], then: Set LOC:=PTR, and Exit. </a:t>
            </a:r>
            <a:endParaRPr lang="en-US" sz="2400" dirty="0"/>
          </a:p>
          <a:p>
            <a:r>
              <a:rPr lang="en-US" sz="2400" dirty="0">
                <a:solidFill>
                  <a:srgbClr val="232323"/>
                </a:solidFill>
                <a:effectLst/>
                <a:latin typeface="Garamond" panose="02020404030301010803" pitchFamily="18" charset="0"/>
              </a:rPr>
              <a:t>Else:</a:t>
            </a:r>
            <a:br>
              <a:rPr lang="en-US" sz="2400" dirty="0">
                <a:solidFill>
                  <a:srgbClr val="232323"/>
                </a:solidFill>
                <a:effectLst/>
                <a:latin typeface="Garamond" panose="02020404030301010803" pitchFamily="18" charset="0"/>
              </a:rPr>
            </a:br>
            <a:r>
              <a:rPr lang="en-US" sz="2400" dirty="0">
                <a:solidFill>
                  <a:srgbClr val="232323"/>
                </a:solidFill>
                <a:effectLst/>
                <a:latin typeface="Garamond" panose="02020404030301010803" pitchFamily="18" charset="0"/>
              </a:rPr>
              <a:t>Set PTR:=LINK[PTR].[PTR now points to the next node.] </a:t>
            </a:r>
            <a:endParaRPr lang="en-US" sz="2400" dirty="0"/>
          </a:p>
          <a:p>
            <a:r>
              <a:rPr lang="en-US" sz="2400" dirty="0">
                <a:solidFill>
                  <a:srgbClr val="232323"/>
                </a:solidFill>
                <a:effectLst/>
                <a:latin typeface="Garamond" panose="02020404030301010803" pitchFamily="18" charset="0"/>
              </a:rPr>
              <a:t>[End of IF structure]</a:t>
            </a:r>
            <a:br>
              <a:rPr lang="en-US" sz="2400" dirty="0">
                <a:solidFill>
                  <a:srgbClr val="232323"/>
                </a:solidFill>
                <a:effectLst/>
                <a:latin typeface="Garamond" panose="02020404030301010803" pitchFamily="18" charset="0"/>
              </a:rPr>
            </a:br>
            <a:r>
              <a:rPr lang="en-US" sz="2400" dirty="0">
                <a:solidFill>
                  <a:srgbClr val="232323"/>
                </a:solidFill>
                <a:effectLst/>
                <a:latin typeface="Garamond" panose="02020404030301010803" pitchFamily="18" charset="0"/>
              </a:rPr>
              <a:t>[End of step 2 loop]</a:t>
            </a:r>
            <a:br>
              <a:rPr lang="en-US" sz="2400" dirty="0">
                <a:solidFill>
                  <a:srgbClr val="232323"/>
                </a:solidFill>
                <a:effectLst/>
                <a:latin typeface="Garamond" panose="02020404030301010803" pitchFamily="18" charset="0"/>
              </a:rPr>
            </a:br>
            <a:r>
              <a:rPr lang="en-US" sz="2400" dirty="0">
                <a:solidFill>
                  <a:srgbClr val="232323"/>
                </a:solidFill>
                <a:effectLst/>
                <a:latin typeface="Garamond" panose="02020404030301010803" pitchFamily="18" charset="0"/>
              </a:rPr>
              <a:t>[Search is unsuccessful.] set LOC:=NULL. Exit. </a:t>
            </a:r>
            <a:endParaRPr lang="en-US" sz="2400" dirty="0"/>
          </a:p>
          <a:p>
            <a:endParaRPr lang="en-US" sz="2400" dirty="0"/>
          </a:p>
        </p:txBody>
      </p:sp>
      <p:sp>
        <p:nvSpPr>
          <p:cNvPr id="4" name="Slide Number Placeholder 3">
            <a:extLst>
              <a:ext uri="{FF2B5EF4-FFF2-40B4-BE49-F238E27FC236}">
                <a16:creationId xmlns:a16="http://schemas.microsoft.com/office/drawing/2014/main" id="{601A5CE5-B724-01A1-2715-BB3836E76243}"/>
              </a:ext>
            </a:extLst>
          </p:cNvPr>
          <p:cNvSpPr>
            <a:spLocks noGrp="1"/>
          </p:cNvSpPr>
          <p:nvPr>
            <p:ph type="sldNum" sz="quarter" idx="12"/>
          </p:nvPr>
        </p:nvSpPr>
        <p:spPr/>
        <p:txBody>
          <a:bodyPr/>
          <a:lstStyle/>
          <a:p>
            <a:fld id="{D637F8FC-4B86-4690-8888-22AB2F781BEF}" type="slidenum">
              <a:rPr lang="en-US" smtClean="0"/>
              <a:t>62</a:t>
            </a:fld>
            <a:endParaRPr lang="en-US"/>
          </a:p>
        </p:txBody>
      </p:sp>
    </p:spTree>
    <p:extLst>
      <p:ext uri="{BB962C8B-B14F-4D97-AF65-F5344CB8AC3E}">
        <p14:creationId xmlns:p14="http://schemas.microsoft.com/office/powerpoint/2010/main" val="1678210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7625-8A6F-8A17-6C63-50C04BF8408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DA0D610-1DD9-4783-1A13-884CA74C99F0}"/>
              </a:ext>
            </a:extLst>
          </p:cNvPr>
          <p:cNvPicPr>
            <a:picLocks noGrp="1" noChangeAspect="1"/>
          </p:cNvPicPr>
          <p:nvPr>
            <p:ph idx="1"/>
          </p:nvPr>
        </p:nvPicPr>
        <p:blipFill>
          <a:blip r:embed="rId2"/>
          <a:stretch>
            <a:fillRect/>
          </a:stretch>
        </p:blipFill>
        <p:spPr>
          <a:xfrm>
            <a:off x="1638300" y="2644933"/>
            <a:ext cx="8915400" cy="2961959"/>
          </a:xfrm>
          <a:prstGeom prst="rect">
            <a:avLst/>
          </a:prstGeom>
        </p:spPr>
      </p:pic>
      <p:sp>
        <p:nvSpPr>
          <p:cNvPr id="5" name="Slide Number Placeholder 4">
            <a:extLst>
              <a:ext uri="{FF2B5EF4-FFF2-40B4-BE49-F238E27FC236}">
                <a16:creationId xmlns:a16="http://schemas.microsoft.com/office/drawing/2014/main" id="{3220922B-8714-44A7-0480-09D3045D578D}"/>
              </a:ext>
            </a:extLst>
          </p:cNvPr>
          <p:cNvSpPr>
            <a:spLocks noGrp="1"/>
          </p:cNvSpPr>
          <p:nvPr>
            <p:ph type="sldNum" sz="quarter" idx="12"/>
          </p:nvPr>
        </p:nvSpPr>
        <p:spPr/>
        <p:txBody>
          <a:bodyPr/>
          <a:lstStyle/>
          <a:p>
            <a:fld id="{D637F8FC-4B86-4690-8888-22AB2F781BEF}" type="slidenum">
              <a:rPr lang="en-US" smtClean="0"/>
              <a:t>63</a:t>
            </a:fld>
            <a:endParaRPr lang="en-US"/>
          </a:p>
        </p:txBody>
      </p:sp>
    </p:spTree>
    <p:extLst>
      <p:ext uri="{BB962C8B-B14F-4D97-AF65-F5344CB8AC3E}">
        <p14:creationId xmlns:p14="http://schemas.microsoft.com/office/powerpoint/2010/main" val="3846271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62C8-55FF-B33B-80E1-F6040BA6C2E8}"/>
              </a:ext>
            </a:extLst>
          </p:cNvPr>
          <p:cNvSpPr>
            <a:spLocks noGrp="1"/>
          </p:cNvSpPr>
          <p:nvPr>
            <p:ph type="title"/>
          </p:nvPr>
        </p:nvSpPr>
        <p:spPr>
          <a:xfrm>
            <a:off x="1108212" y="113376"/>
            <a:ext cx="8915402" cy="1371600"/>
          </a:xfrm>
        </p:spPr>
        <p:txBody>
          <a:bodyPr>
            <a:normAutofit/>
          </a:bodyPr>
          <a:lstStyle/>
          <a:p>
            <a:r>
              <a:rPr lang="en-US" sz="3600" dirty="0"/>
              <a:t>Overflow</a:t>
            </a:r>
          </a:p>
        </p:txBody>
      </p:sp>
      <p:sp>
        <p:nvSpPr>
          <p:cNvPr id="3" name="Content Placeholder 2">
            <a:extLst>
              <a:ext uri="{FF2B5EF4-FFF2-40B4-BE49-F238E27FC236}">
                <a16:creationId xmlns:a16="http://schemas.microsoft.com/office/drawing/2014/main" id="{5C0DCBFF-BCBB-2939-7262-DD718D5F99E8}"/>
              </a:ext>
            </a:extLst>
          </p:cNvPr>
          <p:cNvSpPr>
            <a:spLocks noGrp="1"/>
          </p:cNvSpPr>
          <p:nvPr>
            <p:ph idx="1"/>
          </p:nvPr>
        </p:nvSpPr>
        <p:spPr>
          <a:xfrm>
            <a:off x="1205948" y="1524000"/>
            <a:ext cx="9347754" cy="4670659"/>
          </a:xfrm>
        </p:spPr>
        <p:txBody>
          <a:bodyPr>
            <a:noAutofit/>
          </a:bodyPr>
          <a:lstStyle/>
          <a:p>
            <a:pPr marL="0" indent="0">
              <a:buNone/>
            </a:pPr>
            <a:r>
              <a:rPr lang="en-US" sz="2400" dirty="0"/>
              <a:t>Sometimes new data are to be inserted into a data structure but </a:t>
            </a:r>
          </a:p>
          <a:p>
            <a:pPr marL="0" indent="0">
              <a:buNone/>
            </a:pPr>
            <a:r>
              <a:rPr lang="en-US" sz="2400" dirty="0"/>
              <a:t>there is no available space, i.e. the free-storage list is empty. This situation is usually called overflow. </a:t>
            </a:r>
          </a:p>
          <a:p>
            <a:pPr marL="0" indent="0">
              <a:buNone/>
            </a:pPr>
            <a:r>
              <a:rPr lang="en-US" sz="2400" dirty="0"/>
              <a:t>The programmer may handle overflow by printing the message OVERFLOW. </a:t>
            </a:r>
          </a:p>
          <a:p>
            <a:pPr marL="0" indent="0">
              <a:buNone/>
            </a:pPr>
            <a:r>
              <a:rPr lang="en-US" sz="2400" dirty="0"/>
              <a:t>• In such a case, the programmer may then modify the program by adding space to the underlying arrays. </a:t>
            </a:r>
          </a:p>
          <a:p>
            <a:pPr marL="0" indent="0">
              <a:buNone/>
            </a:pPr>
            <a:r>
              <a:rPr lang="en-US" sz="2400" dirty="0"/>
              <a:t>• Observe that overflow will occur with our linked lists when AVAIL=NULL and there is an insertion. </a:t>
            </a:r>
          </a:p>
          <a:p>
            <a:pPr marL="0" indent="0">
              <a:buNone/>
            </a:pPr>
            <a:endParaRPr lang="en-US" sz="2400" dirty="0"/>
          </a:p>
        </p:txBody>
      </p:sp>
      <p:sp>
        <p:nvSpPr>
          <p:cNvPr id="4" name="Slide Number Placeholder 3">
            <a:extLst>
              <a:ext uri="{FF2B5EF4-FFF2-40B4-BE49-F238E27FC236}">
                <a16:creationId xmlns:a16="http://schemas.microsoft.com/office/drawing/2014/main" id="{41D0256B-23B9-1A98-C3CC-75989A12E9D4}"/>
              </a:ext>
            </a:extLst>
          </p:cNvPr>
          <p:cNvSpPr>
            <a:spLocks noGrp="1"/>
          </p:cNvSpPr>
          <p:nvPr>
            <p:ph type="sldNum" sz="quarter" idx="12"/>
          </p:nvPr>
        </p:nvSpPr>
        <p:spPr/>
        <p:txBody>
          <a:bodyPr/>
          <a:lstStyle/>
          <a:p>
            <a:fld id="{D637F8FC-4B86-4690-8888-22AB2F781BEF}" type="slidenum">
              <a:rPr lang="en-US" smtClean="0"/>
              <a:t>64</a:t>
            </a:fld>
            <a:endParaRPr lang="en-US"/>
          </a:p>
        </p:txBody>
      </p:sp>
    </p:spTree>
    <p:extLst>
      <p:ext uri="{BB962C8B-B14F-4D97-AF65-F5344CB8AC3E}">
        <p14:creationId xmlns:p14="http://schemas.microsoft.com/office/powerpoint/2010/main" val="3178902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6FFB-6D77-D21A-6AAF-42585FD33156}"/>
              </a:ext>
            </a:extLst>
          </p:cNvPr>
          <p:cNvSpPr>
            <a:spLocks noGrp="1"/>
          </p:cNvSpPr>
          <p:nvPr>
            <p:ph type="title"/>
          </p:nvPr>
        </p:nvSpPr>
        <p:spPr/>
        <p:txBody>
          <a:bodyPr>
            <a:normAutofit/>
          </a:bodyPr>
          <a:lstStyle/>
          <a:p>
            <a:r>
              <a:rPr lang="en-US" sz="3600" dirty="0"/>
              <a:t>UNDERFLOW</a:t>
            </a:r>
          </a:p>
        </p:txBody>
      </p:sp>
      <p:sp>
        <p:nvSpPr>
          <p:cNvPr id="3" name="Content Placeholder 2">
            <a:extLst>
              <a:ext uri="{FF2B5EF4-FFF2-40B4-BE49-F238E27FC236}">
                <a16:creationId xmlns:a16="http://schemas.microsoft.com/office/drawing/2014/main" id="{DDF0BEA7-8469-433D-2D15-B3E6EAF4B741}"/>
              </a:ext>
            </a:extLst>
          </p:cNvPr>
          <p:cNvSpPr>
            <a:spLocks noGrp="1"/>
          </p:cNvSpPr>
          <p:nvPr>
            <p:ph idx="1"/>
          </p:nvPr>
        </p:nvSpPr>
        <p:spPr/>
        <p:txBody>
          <a:bodyPr/>
          <a:lstStyle/>
          <a:p>
            <a:r>
              <a:rPr lang="en-US" sz="2400" dirty="0"/>
              <a:t>The term underflow refers to the situation where one wants to delete data from a data structure that is empty. </a:t>
            </a:r>
          </a:p>
          <a:p>
            <a:r>
              <a:rPr lang="en-US" sz="2400" dirty="0"/>
              <a:t>The programmer may handle underflow by printing the message UNDERFLOW. </a:t>
            </a:r>
          </a:p>
          <a:p>
            <a:r>
              <a:rPr lang="en-US" sz="2400" dirty="0"/>
              <a:t>Observe that underflow will occur with our linked when START = NULL and there is a deletion. </a:t>
            </a:r>
          </a:p>
          <a:p>
            <a:endParaRPr lang="en-US" dirty="0"/>
          </a:p>
        </p:txBody>
      </p:sp>
      <p:sp>
        <p:nvSpPr>
          <p:cNvPr id="4" name="Slide Number Placeholder 3">
            <a:extLst>
              <a:ext uri="{FF2B5EF4-FFF2-40B4-BE49-F238E27FC236}">
                <a16:creationId xmlns:a16="http://schemas.microsoft.com/office/drawing/2014/main" id="{19932DFC-8370-6F57-9A35-A31474C910E7}"/>
              </a:ext>
            </a:extLst>
          </p:cNvPr>
          <p:cNvSpPr>
            <a:spLocks noGrp="1"/>
          </p:cNvSpPr>
          <p:nvPr>
            <p:ph type="sldNum" sz="quarter" idx="12"/>
          </p:nvPr>
        </p:nvSpPr>
        <p:spPr/>
        <p:txBody>
          <a:bodyPr/>
          <a:lstStyle/>
          <a:p>
            <a:fld id="{D637F8FC-4B86-4690-8888-22AB2F781BEF}" type="slidenum">
              <a:rPr lang="en-US" smtClean="0"/>
              <a:t>65</a:t>
            </a:fld>
            <a:endParaRPr lang="en-US"/>
          </a:p>
        </p:txBody>
      </p:sp>
    </p:spTree>
    <p:extLst>
      <p:ext uri="{BB962C8B-B14F-4D97-AF65-F5344CB8AC3E}">
        <p14:creationId xmlns:p14="http://schemas.microsoft.com/office/powerpoint/2010/main" val="2531058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4B320E-CB8E-1BBA-278B-BF49FA223860}"/>
              </a:ext>
            </a:extLst>
          </p:cNvPr>
          <p:cNvPicPr>
            <a:picLocks noChangeAspect="1"/>
          </p:cNvPicPr>
          <p:nvPr/>
        </p:nvPicPr>
        <p:blipFill>
          <a:blip r:embed="rId2"/>
          <a:stretch>
            <a:fillRect/>
          </a:stretch>
        </p:blipFill>
        <p:spPr>
          <a:xfrm>
            <a:off x="409107" y="569843"/>
            <a:ext cx="10762476" cy="5410969"/>
          </a:xfrm>
          <a:prstGeom prst="rect">
            <a:avLst/>
          </a:prstGeom>
        </p:spPr>
      </p:pic>
      <p:sp>
        <p:nvSpPr>
          <p:cNvPr id="6" name="Slide Number Placeholder 5">
            <a:extLst>
              <a:ext uri="{FF2B5EF4-FFF2-40B4-BE49-F238E27FC236}">
                <a16:creationId xmlns:a16="http://schemas.microsoft.com/office/drawing/2014/main" id="{FDF7B4D1-C82A-3C0E-1851-A9BA675F845C}"/>
              </a:ext>
            </a:extLst>
          </p:cNvPr>
          <p:cNvSpPr>
            <a:spLocks noGrp="1"/>
          </p:cNvSpPr>
          <p:nvPr>
            <p:ph type="sldNum" sz="quarter" idx="12"/>
          </p:nvPr>
        </p:nvSpPr>
        <p:spPr/>
        <p:txBody>
          <a:bodyPr/>
          <a:lstStyle/>
          <a:p>
            <a:fld id="{D637F8FC-4B86-4690-8888-22AB2F781BEF}" type="slidenum">
              <a:rPr lang="en-US" smtClean="0"/>
              <a:t>66</a:t>
            </a:fld>
            <a:endParaRPr lang="en-US"/>
          </a:p>
        </p:txBody>
      </p:sp>
    </p:spTree>
    <p:extLst>
      <p:ext uri="{BB962C8B-B14F-4D97-AF65-F5344CB8AC3E}">
        <p14:creationId xmlns:p14="http://schemas.microsoft.com/office/powerpoint/2010/main" val="1742455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C5D0B1-17C0-B9FC-E1AE-7489F713ED76}"/>
              </a:ext>
            </a:extLst>
          </p:cNvPr>
          <p:cNvPicPr>
            <a:picLocks noChangeAspect="1"/>
          </p:cNvPicPr>
          <p:nvPr/>
        </p:nvPicPr>
        <p:blipFill>
          <a:blip r:embed="rId2"/>
          <a:stretch>
            <a:fillRect/>
          </a:stretch>
        </p:blipFill>
        <p:spPr>
          <a:xfrm>
            <a:off x="407450" y="622852"/>
            <a:ext cx="11417396" cy="5632174"/>
          </a:xfrm>
          <a:prstGeom prst="rect">
            <a:avLst/>
          </a:prstGeom>
        </p:spPr>
      </p:pic>
      <p:sp>
        <p:nvSpPr>
          <p:cNvPr id="3" name="Slide Number Placeholder 2">
            <a:extLst>
              <a:ext uri="{FF2B5EF4-FFF2-40B4-BE49-F238E27FC236}">
                <a16:creationId xmlns:a16="http://schemas.microsoft.com/office/drawing/2014/main" id="{35C8CD27-C62A-9663-9619-57B4378AFD13}"/>
              </a:ext>
            </a:extLst>
          </p:cNvPr>
          <p:cNvSpPr>
            <a:spLocks noGrp="1"/>
          </p:cNvSpPr>
          <p:nvPr>
            <p:ph type="sldNum" sz="quarter" idx="12"/>
          </p:nvPr>
        </p:nvSpPr>
        <p:spPr/>
        <p:txBody>
          <a:bodyPr/>
          <a:lstStyle/>
          <a:p>
            <a:fld id="{D637F8FC-4B86-4690-8888-22AB2F781BEF}" type="slidenum">
              <a:rPr lang="en-US" smtClean="0"/>
              <a:t>67</a:t>
            </a:fld>
            <a:endParaRPr lang="en-US"/>
          </a:p>
        </p:txBody>
      </p:sp>
    </p:spTree>
    <p:extLst>
      <p:ext uri="{BB962C8B-B14F-4D97-AF65-F5344CB8AC3E}">
        <p14:creationId xmlns:p14="http://schemas.microsoft.com/office/powerpoint/2010/main" val="31498532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8ED02F-B11F-84EA-33C8-D417960C5F17}"/>
              </a:ext>
            </a:extLst>
          </p:cNvPr>
          <p:cNvPicPr>
            <a:picLocks noGrp="1" noChangeAspect="1"/>
          </p:cNvPicPr>
          <p:nvPr>
            <p:ph idx="4294967295"/>
          </p:nvPr>
        </p:nvPicPr>
        <p:blipFill rotWithShape="1">
          <a:blip r:embed="rId2"/>
          <a:srcRect r="1541"/>
          <a:stretch/>
        </p:blipFill>
        <p:spPr>
          <a:xfrm>
            <a:off x="800100" y="685800"/>
            <a:ext cx="10591800" cy="5486400"/>
          </a:xfrm>
          <a:prstGeom prst="rect">
            <a:avLst/>
          </a:prstGeom>
          <a:noFill/>
        </p:spPr>
      </p:pic>
      <p:sp>
        <p:nvSpPr>
          <p:cNvPr id="5" name="Slide Number Placeholder 4">
            <a:extLst>
              <a:ext uri="{FF2B5EF4-FFF2-40B4-BE49-F238E27FC236}">
                <a16:creationId xmlns:a16="http://schemas.microsoft.com/office/drawing/2014/main" id="{973FA54C-2944-121E-2CF2-3805ADE8B0ED}"/>
              </a:ext>
            </a:extLst>
          </p:cNvPr>
          <p:cNvSpPr>
            <a:spLocks noGrp="1"/>
          </p:cNvSpPr>
          <p:nvPr>
            <p:ph type="sldNum" sz="quarter" idx="12"/>
          </p:nvPr>
        </p:nvSpPr>
        <p:spPr/>
        <p:txBody>
          <a:bodyPr/>
          <a:lstStyle/>
          <a:p>
            <a:fld id="{D637F8FC-4B86-4690-8888-22AB2F781BEF}" type="slidenum">
              <a:rPr lang="en-US" smtClean="0"/>
              <a:t>68</a:t>
            </a:fld>
            <a:endParaRPr lang="en-US"/>
          </a:p>
        </p:txBody>
      </p:sp>
    </p:spTree>
    <p:extLst>
      <p:ext uri="{BB962C8B-B14F-4D97-AF65-F5344CB8AC3E}">
        <p14:creationId xmlns:p14="http://schemas.microsoft.com/office/powerpoint/2010/main" val="2199525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6A45B-06FF-3A9F-5E60-E43A7FCAFA4A}"/>
              </a:ext>
            </a:extLst>
          </p:cNvPr>
          <p:cNvPicPr>
            <a:picLocks noChangeAspect="1"/>
          </p:cNvPicPr>
          <p:nvPr/>
        </p:nvPicPr>
        <p:blipFill>
          <a:blip r:embed="rId2"/>
          <a:stretch>
            <a:fillRect/>
          </a:stretch>
        </p:blipFill>
        <p:spPr>
          <a:xfrm>
            <a:off x="440478" y="583096"/>
            <a:ext cx="10863626" cy="5466664"/>
          </a:xfrm>
          <a:prstGeom prst="rect">
            <a:avLst/>
          </a:prstGeom>
        </p:spPr>
      </p:pic>
      <p:sp>
        <p:nvSpPr>
          <p:cNvPr id="3" name="Slide Number Placeholder 2">
            <a:extLst>
              <a:ext uri="{FF2B5EF4-FFF2-40B4-BE49-F238E27FC236}">
                <a16:creationId xmlns:a16="http://schemas.microsoft.com/office/drawing/2014/main" id="{CE5324F4-C39C-5BC6-7519-C0FF6073A659}"/>
              </a:ext>
            </a:extLst>
          </p:cNvPr>
          <p:cNvSpPr>
            <a:spLocks noGrp="1"/>
          </p:cNvSpPr>
          <p:nvPr>
            <p:ph type="sldNum" sz="quarter" idx="12"/>
          </p:nvPr>
        </p:nvSpPr>
        <p:spPr/>
        <p:txBody>
          <a:bodyPr/>
          <a:lstStyle/>
          <a:p>
            <a:fld id="{D637F8FC-4B86-4690-8888-22AB2F781BEF}" type="slidenum">
              <a:rPr lang="en-US" smtClean="0"/>
              <a:t>69</a:t>
            </a:fld>
            <a:endParaRPr lang="en-US"/>
          </a:p>
        </p:txBody>
      </p:sp>
    </p:spTree>
    <p:extLst>
      <p:ext uri="{BB962C8B-B14F-4D97-AF65-F5344CB8AC3E}">
        <p14:creationId xmlns:p14="http://schemas.microsoft.com/office/powerpoint/2010/main" val="4231926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EB30B31-F34F-5F0C-572F-8927015EB422}"/>
              </a:ext>
            </a:extLst>
          </p:cNvPr>
          <p:cNvSpPr>
            <a:spLocks noGrp="1" noChangeArrowheads="1"/>
          </p:cNvSpPr>
          <p:nvPr>
            <p:ph type="title"/>
          </p:nvPr>
        </p:nvSpPr>
        <p:spPr/>
        <p:txBody>
          <a:bodyPr>
            <a:normAutofit/>
          </a:bodyPr>
          <a:lstStyle/>
          <a:p>
            <a:r>
              <a:rPr lang="en-US" altLang="en-US" sz="3600" dirty="0"/>
              <a:t>Invalid Array Usage</a:t>
            </a:r>
          </a:p>
        </p:txBody>
      </p:sp>
      <p:sp>
        <p:nvSpPr>
          <p:cNvPr id="16387" name="Rectangle 3">
            <a:extLst>
              <a:ext uri="{FF2B5EF4-FFF2-40B4-BE49-F238E27FC236}">
                <a16:creationId xmlns:a16="http://schemas.microsoft.com/office/drawing/2014/main" id="{5A782567-77C7-DDEC-03DF-9893C387C5B0}"/>
              </a:ext>
            </a:extLst>
          </p:cNvPr>
          <p:cNvSpPr>
            <a:spLocks noGrp="1" noChangeArrowheads="1"/>
          </p:cNvSpPr>
          <p:nvPr>
            <p:ph type="body" idx="1"/>
          </p:nvPr>
        </p:nvSpPr>
        <p:spPr/>
        <p:txBody>
          <a:bodyPr>
            <a:normAutofit/>
          </a:bodyPr>
          <a:lstStyle/>
          <a:p>
            <a:pPr>
              <a:lnSpc>
                <a:spcPct val="70000"/>
              </a:lnSpc>
              <a:buFontTx/>
              <a:buNone/>
            </a:pPr>
            <a:r>
              <a:rPr lang="en-US" altLang="en-US" sz="2400" dirty="0"/>
              <a:t>Example:</a:t>
            </a:r>
          </a:p>
          <a:p>
            <a:pPr lvl="1">
              <a:lnSpc>
                <a:spcPct val="70000"/>
              </a:lnSpc>
              <a:buFontTx/>
              <a:buNone/>
            </a:pPr>
            <a:r>
              <a:rPr lang="en-US" altLang="en-US" sz="2400" dirty="0"/>
              <a:t>float Sales[10];</a:t>
            </a:r>
          </a:p>
          <a:p>
            <a:pPr>
              <a:lnSpc>
                <a:spcPct val="70000"/>
              </a:lnSpc>
              <a:buFontTx/>
              <a:buNone/>
            </a:pPr>
            <a:r>
              <a:rPr lang="en-US" altLang="en-US" sz="2400" dirty="0"/>
              <a:t>Invalid array assignments:</a:t>
            </a:r>
          </a:p>
          <a:p>
            <a:pPr lvl="1">
              <a:lnSpc>
                <a:spcPct val="70000"/>
              </a:lnSpc>
              <a:buFontTx/>
              <a:buNone/>
            </a:pPr>
            <a:r>
              <a:rPr lang="en-US" altLang="en-US" sz="2400" dirty="0"/>
              <a:t>Sales = 17.50;		/* missing subscript */</a:t>
            </a:r>
          </a:p>
          <a:p>
            <a:pPr lvl="1">
              <a:lnSpc>
                <a:spcPct val="70000"/>
              </a:lnSpc>
              <a:buFontTx/>
              <a:buNone/>
            </a:pPr>
            <a:r>
              <a:rPr lang="en-US" altLang="en-US" sz="2400" dirty="0"/>
              <a:t>Sales[-1] = 17.50;	/* subscript out of range */</a:t>
            </a:r>
          </a:p>
          <a:p>
            <a:pPr lvl="1">
              <a:lnSpc>
                <a:spcPct val="70000"/>
              </a:lnSpc>
              <a:buFontTx/>
              <a:buNone/>
            </a:pPr>
            <a:r>
              <a:rPr lang="en-US" altLang="en-US" sz="2400" dirty="0"/>
              <a:t>Sales[10] = 17.50;	/* subscript out of range */</a:t>
            </a:r>
          </a:p>
          <a:p>
            <a:pPr lvl="1">
              <a:lnSpc>
                <a:spcPct val="70000"/>
              </a:lnSpc>
              <a:buFontTx/>
              <a:buNone/>
            </a:pPr>
            <a:r>
              <a:rPr lang="en-US" altLang="en-US" sz="2400" dirty="0"/>
              <a:t>Sales[7.0] = 17.50;	/* subscript wrong type */</a:t>
            </a:r>
          </a:p>
          <a:p>
            <a:pPr lvl="1">
              <a:lnSpc>
                <a:spcPct val="70000"/>
              </a:lnSpc>
              <a:buFontTx/>
              <a:buNone/>
            </a:pPr>
            <a:r>
              <a:rPr lang="en-US" altLang="en-US" sz="2400" dirty="0"/>
              <a:t>Sales[‘a’] = 17.50;	/* subscript wrong type */</a:t>
            </a:r>
          </a:p>
          <a:p>
            <a:pPr lvl="1">
              <a:lnSpc>
                <a:spcPct val="70000"/>
              </a:lnSpc>
              <a:buFontTx/>
              <a:buNone/>
            </a:pPr>
            <a:r>
              <a:rPr lang="en-US" altLang="en-US" sz="2400" dirty="0"/>
              <a:t>Sales[7] = ‘A’;		/* data is wrong type */</a:t>
            </a:r>
          </a:p>
          <a:p>
            <a:pPr>
              <a:lnSpc>
                <a:spcPct val="70000"/>
              </a:lnSpc>
              <a:buFontTx/>
              <a:buNone/>
            </a:pPr>
            <a:r>
              <a:rPr lang="en-US" altLang="en-US" sz="2400" dirty="0"/>
              <a:t>Conversion will still occur:</a:t>
            </a:r>
          </a:p>
          <a:p>
            <a:pPr lvl="1">
              <a:lnSpc>
                <a:spcPct val="70000"/>
              </a:lnSpc>
              <a:buFontTx/>
              <a:buNone/>
            </a:pPr>
            <a:r>
              <a:rPr lang="en-US" altLang="en-US" sz="2400" dirty="0"/>
              <a:t>Sales[7] = 17;		/* 17 converted to float */</a:t>
            </a:r>
          </a:p>
        </p:txBody>
      </p:sp>
      <p:sp>
        <p:nvSpPr>
          <p:cNvPr id="2" name="Slide Number Placeholder 1">
            <a:extLst>
              <a:ext uri="{FF2B5EF4-FFF2-40B4-BE49-F238E27FC236}">
                <a16:creationId xmlns:a16="http://schemas.microsoft.com/office/drawing/2014/main" id="{EEF31FC9-2DDC-5435-02F3-79B2C5B7AD7B}"/>
              </a:ext>
            </a:extLst>
          </p:cNvPr>
          <p:cNvSpPr>
            <a:spLocks noGrp="1"/>
          </p:cNvSpPr>
          <p:nvPr>
            <p:ph type="sldNum" sz="quarter" idx="12"/>
          </p:nvPr>
        </p:nvSpPr>
        <p:spPr/>
        <p:txBody>
          <a:bodyPr/>
          <a:lstStyle/>
          <a:p>
            <a:fld id="{D637F8FC-4B86-4690-8888-22AB2F781BEF}" type="slidenum">
              <a:rPr lang="en-US" smtClean="0"/>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7EE-0879-1AE8-18C6-81A49796647D}"/>
              </a:ext>
            </a:extLst>
          </p:cNvPr>
          <p:cNvSpPr>
            <a:spLocks noGrp="1"/>
          </p:cNvSpPr>
          <p:nvPr>
            <p:ph type="title"/>
          </p:nvPr>
        </p:nvSpPr>
        <p:spPr/>
        <p:txBody>
          <a:bodyPr/>
          <a:lstStyle/>
          <a:p>
            <a:r>
              <a:rPr lang="en-US" sz="3600" dirty="0"/>
              <a:t>Question Bank </a:t>
            </a:r>
            <a:br>
              <a:rPr lang="en-US" dirty="0"/>
            </a:br>
            <a:endParaRPr lang="en-US" dirty="0"/>
          </a:p>
        </p:txBody>
      </p:sp>
      <p:sp>
        <p:nvSpPr>
          <p:cNvPr id="3" name="Content Placeholder 2">
            <a:extLst>
              <a:ext uri="{FF2B5EF4-FFF2-40B4-BE49-F238E27FC236}">
                <a16:creationId xmlns:a16="http://schemas.microsoft.com/office/drawing/2014/main" id="{6180F855-A128-4635-8A2D-E56620AAA772}"/>
              </a:ext>
            </a:extLst>
          </p:cNvPr>
          <p:cNvSpPr>
            <a:spLocks noGrp="1"/>
          </p:cNvSpPr>
          <p:nvPr>
            <p:ph idx="1"/>
          </p:nvPr>
        </p:nvSpPr>
        <p:spPr/>
        <p:txBody>
          <a:bodyPr/>
          <a:lstStyle/>
          <a:p>
            <a:pPr marL="0" indent="0">
              <a:buNone/>
            </a:pPr>
            <a:r>
              <a:rPr lang="en-US" sz="2400" dirty="0"/>
              <a:t>1. What is Linked list? Explain it with suitable example. </a:t>
            </a:r>
          </a:p>
          <a:p>
            <a:pPr marL="0" indent="0">
              <a:buNone/>
            </a:pPr>
            <a:r>
              <a:rPr lang="en-US" sz="2400" dirty="0"/>
              <a:t>2. Explain the representation of linked list in memory.</a:t>
            </a:r>
            <a:br>
              <a:rPr lang="en-US" sz="2400" dirty="0"/>
            </a:br>
            <a:r>
              <a:rPr lang="en-US" sz="2400" dirty="0"/>
              <a:t>3. Explain Traversing of linked list with suitable example. 4. Explain searching in Unsorted linked list. </a:t>
            </a:r>
          </a:p>
          <a:p>
            <a:pPr marL="0" indent="0">
              <a:buNone/>
            </a:pPr>
            <a:r>
              <a:rPr lang="en-US" sz="2400" dirty="0"/>
              <a:t>5. Write a short note on overflow and underflow.</a:t>
            </a:r>
            <a:br>
              <a:rPr lang="en-US" sz="2400" dirty="0"/>
            </a:br>
            <a:r>
              <a:rPr lang="en-US" sz="2400" dirty="0"/>
              <a:t>6. Write a procedure for inserting element in a linked list 7. Explain deleting node in a linked list. </a:t>
            </a:r>
          </a:p>
          <a:p>
            <a:endParaRPr lang="en-US" dirty="0"/>
          </a:p>
        </p:txBody>
      </p:sp>
      <p:sp>
        <p:nvSpPr>
          <p:cNvPr id="4" name="Slide Number Placeholder 3">
            <a:extLst>
              <a:ext uri="{FF2B5EF4-FFF2-40B4-BE49-F238E27FC236}">
                <a16:creationId xmlns:a16="http://schemas.microsoft.com/office/drawing/2014/main" id="{A64491C9-E97F-F205-C679-3369FB342CD0}"/>
              </a:ext>
            </a:extLst>
          </p:cNvPr>
          <p:cNvSpPr>
            <a:spLocks noGrp="1"/>
          </p:cNvSpPr>
          <p:nvPr>
            <p:ph type="sldNum" sz="quarter" idx="12"/>
          </p:nvPr>
        </p:nvSpPr>
        <p:spPr/>
        <p:txBody>
          <a:bodyPr/>
          <a:lstStyle/>
          <a:p>
            <a:fld id="{D637F8FC-4B86-4690-8888-22AB2F781BEF}" type="slidenum">
              <a:rPr lang="en-US" smtClean="0"/>
              <a:t>70</a:t>
            </a:fld>
            <a:endParaRPr lang="en-US"/>
          </a:p>
        </p:txBody>
      </p:sp>
    </p:spTree>
    <p:extLst>
      <p:ext uri="{BB962C8B-B14F-4D97-AF65-F5344CB8AC3E}">
        <p14:creationId xmlns:p14="http://schemas.microsoft.com/office/powerpoint/2010/main" val="918398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E049-0F3B-FA3A-94CD-83D0F7C667C3}"/>
              </a:ext>
            </a:extLst>
          </p:cNvPr>
          <p:cNvSpPr>
            <a:spLocks noGrp="1"/>
          </p:cNvSpPr>
          <p:nvPr>
            <p:ph type="title"/>
          </p:nvPr>
        </p:nvSpPr>
        <p:spPr>
          <a:xfrm>
            <a:off x="1387364" y="1617279"/>
            <a:ext cx="8346529" cy="3623441"/>
          </a:xfrm>
        </p:spPr>
        <p:txBody>
          <a:bodyPr>
            <a:normAutofit/>
          </a:bodyPr>
          <a:lstStyle/>
          <a:p>
            <a:r>
              <a:rPr lang="en-US" sz="5400" dirty="0"/>
              <a:t>           Thank you!</a:t>
            </a:r>
          </a:p>
        </p:txBody>
      </p:sp>
      <p:sp>
        <p:nvSpPr>
          <p:cNvPr id="4" name="Slide Number Placeholder 3">
            <a:extLst>
              <a:ext uri="{FF2B5EF4-FFF2-40B4-BE49-F238E27FC236}">
                <a16:creationId xmlns:a16="http://schemas.microsoft.com/office/drawing/2014/main" id="{29037E4B-8CB8-32D7-E108-986830FB8318}"/>
              </a:ext>
            </a:extLst>
          </p:cNvPr>
          <p:cNvSpPr>
            <a:spLocks noGrp="1"/>
          </p:cNvSpPr>
          <p:nvPr>
            <p:ph type="sldNum" sz="quarter" idx="12"/>
          </p:nvPr>
        </p:nvSpPr>
        <p:spPr/>
        <p:txBody>
          <a:bodyPr/>
          <a:lstStyle/>
          <a:p>
            <a:fld id="{D637F8FC-4B86-4690-8888-22AB2F781BEF}" type="slidenum">
              <a:rPr lang="en-US" smtClean="0"/>
              <a:t>71</a:t>
            </a:fld>
            <a:endParaRPr lang="en-US"/>
          </a:p>
        </p:txBody>
      </p:sp>
    </p:spTree>
    <p:extLst>
      <p:ext uri="{BB962C8B-B14F-4D97-AF65-F5344CB8AC3E}">
        <p14:creationId xmlns:p14="http://schemas.microsoft.com/office/powerpoint/2010/main" val="112123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671C165-EF5C-AA26-2148-475C1668738C}"/>
              </a:ext>
            </a:extLst>
          </p:cNvPr>
          <p:cNvSpPr>
            <a:spLocks noGrp="1" noChangeArrowheads="1"/>
          </p:cNvSpPr>
          <p:nvPr>
            <p:ph type="title"/>
          </p:nvPr>
        </p:nvSpPr>
        <p:spPr/>
        <p:txBody>
          <a:bodyPr>
            <a:normAutofit/>
          </a:bodyPr>
          <a:lstStyle/>
          <a:p>
            <a:r>
              <a:rPr lang="en-US" altLang="en-US" sz="3600" dirty="0"/>
              <a:t>Array Initialization</a:t>
            </a:r>
          </a:p>
        </p:txBody>
      </p:sp>
      <p:sp>
        <p:nvSpPr>
          <p:cNvPr id="21507" name="Rectangle 3">
            <a:extLst>
              <a:ext uri="{FF2B5EF4-FFF2-40B4-BE49-F238E27FC236}">
                <a16:creationId xmlns:a16="http://schemas.microsoft.com/office/drawing/2014/main" id="{9CF20F09-3807-6FB8-4EB3-D96FA0E1151C}"/>
              </a:ext>
            </a:extLst>
          </p:cNvPr>
          <p:cNvSpPr>
            <a:spLocks noGrp="1" noChangeArrowheads="1"/>
          </p:cNvSpPr>
          <p:nvPr>
            <p:ph type="body" idx="1"/>
          </p:nvPr>
        </p:nvSpPr>
        <p:spPr/>
        <p:txBody>
          <a:bodyPr>
            <a:normAutofit fontScale="92500"/>
          </a:bodyPr>
          <a:lstStyle/>
          <a:p>
            <a:r>
              <a:rPr lang="en-US" altLang="en-US" sz="2400" dirty="0"/>
              <a:t>Arrays may be initialized, but we need to give a </a:t>
            </a:r>
            <a:r>
              <a:rPr lang="en-US" altLang="en-US" sz="2400" i="1" dirty="0"/>
              <a:t>list</a:t>
            </a:r>
            <a:r>
              <a:rPr lang="en-US" altLang="en-US" sz="2400" dirty="0"/>
              <a:t> of values</a:t>
            </a:r>
          </a:p>
          <a:p>
            <a:r>
              <a:rPr lang="en-US" altLang="en-US" sz="2400" dirty="0"/>
              <a:t>Language specific [ initialization is different in different language ]</a:t>
            </a:r>
          </a:p>
          <a:p>
            <a:r>
              <a:rPr lang="en-US" altLang="en-US" sz="2400" dirty="0"/>
              <a:t>Syntax: </a:t>
            </a:r>
          </a:p>
          <a:p>
            <a:pPr lvl="1">
              <a:buFontTx/>
              <a:buNone/>
            </a:pPr>
            <a:r>
              <a:rPr lang="en-US" altLang="en-US" sz="2400" i="1" dirty="0"/>
              <a:t>Type Name</a:t>
            </a:r>
            <a:r>
              <a:rPr lang="en-US" altLang="en-US" sz="2400" dirty="0"/>
              <a:t>[</a:t>
            </a:r>
            <a:r>
              <a:rPr lang="en-US" altLang="en-US" sz="2400" i="1" dirty="0"/>
              <a:t>Size</a:t>
            </a:r>
            <a:r>
              <a:rPr lang="en-US" altLang="en-US" sz="2400" dirty="0"/>
              <a:t>] = </a:t>
            </a:r>
          </a:p>
          <a:p>
            <a:pPr lvl="1">
              <a:buFontTx/>
              <a:buNone/>
            </a:pPr>
            <a:r>
              <a:rPr lang="en-US" altLang="en-US" sz="2400" dirty="0"/>
              <a:t>  { </a:t>
            </a:r>
            <a:r>
              <a:rPr lang="en-US" altLang="en-US" sz="2400" i="1" dirty="0"/>
              <a:t>value0</a:t>
            </a:r>
            <a:r>
              <a:rPr lang="en-US" altLang="en-US" sz="2400" dirty="0"/>
              <a:t>, </a:t>
            </a:r>
            <a:r>
              <a:rPr lang="en-US" altLang="en-US" sz="2400" i="1" dirty="0"/>
              <a:t>value1</a:t>
            </a:r>
            <a:r>
              <a:rPr lang="en-US" altLang="en-US" sz="2400" dirty="0"/>
              <a:t>, </a:t>
            </a:r>
            <a:r>
              <a:rPr lang="en-US" altLang="en-US" sz="2400" i="1" dirty="0"/>
              <a:t>value2</a:t>
            </a:r>
            <a:r>
              <a:rPr lang="en-US" altLang="en-US" sz="2400" dirty="0"/>
              <a:t>, …, </a:t>
            </a:r>
            <a:r>
              <a:rPr lang="en-US" altLang="en-US" sz="2400" i="1" dirty="0"/>
              <a:t>valueSize-1</a:t>
            </a:r>
            <a:r>
              <a:rPr lang="en-US" altLang="en-US" sz="2400" dirty="0"/>
              <a:t> };</a:t>
            </a:r>
          </a:p>
          <a:p>
            <a:pPr lvl="1">
              <a:buFontTx/>
              <a:buNone/>
            </a:pPr>
            <a:r>
              <a:rPr lang="en-US" altLang="en-US" sz="2400" i="1" dirty="0"/>
              <a:t>value0</a:t>
            </a:r>
            <a:r>
              <a:rPr lang="en-US" altLang="en-US" sz="2400" dirty="0"/>
              <a:t> initializes </a:t>
            </a:r>
            <a:r>
              <a:rPr lang="en-US" altLang="en-US" sz="2400" i="1" dirty="0"/>
              <a:t>Name</a:t>
            </a:r>
            <a:r>
              <a:rPr lang="en-US" altLang="en-US" sz="2400" dirty="0"/>
              <a:t>[0], </a:t>
            </a:r>
            <a:r>
              <a:rPr lang="en-US" altLang="en-US" sz="2400" i="1" dirty="0"/>
              <a:t>value1</a:t>
            </a:r>
            <a:r>
              <a:rPr lang="en-US" altLang="en-US" sz="2400" dirty="0"/>
              <a:t> initializes </a:t>
            </a:r>
            <a:r>
              <a:rPr lang="en-US" altLang="en-US" sz="2400" i="1" dirty="0"/>
              <a:t>Name</a:t>
            </a:r>
            <a:r>
              <a:rPr lang="en-US" altLang="en-US" sz="2400" dirty="0"/>
              <a:t>[1], etc.</a:t>
            </a:r>
          </a:p>
          <a:p>
            <a:pPr lvl="1">
              <a:buFontTx/>
              <a:buNone/>
            </a:pPr>
            <a:r>
              <a:rPr lang="en-US" altLang="en-US" sz="2400" dirty="0"/>
              <a:t>values must be of appropriate type (though automatic casting will occur)</a:t>
            </a:r>
          </a:p>
        </p:txBody>
      </p:sp>
      <p:sp>
        <p:nvSpPr>
          <p:cNvPr id="2" name="Slide Number Placeholder 1">
            <a:extLst>
              <a:ext uri="{FF2B5EF4-FFF2-40B4-BE49-F238E27FC236}">
                <a16:creationId xmlns:a16="http://schemas.microsoft.com/office/drawing/2014/main" id="{FACAF5CE-9DFC-6DE4-DAC5-E9FD7E86654F}"/>
              </a:ext>
            </a:extLst>
          </p:cNvPr>
          <p:cNvSpPr>
            <a:spLocks noGrp="1"/>
          </p:cNvSpPr>
          <p:nvPr>
            <p:ph type="sldNum" sz="quarter" idx="12"/>
          </p:nvPr>
        </p:nvSpPr>
        <p:spPr/>
        <p:txBody>
          <a:bodyPr/>
          <a:lstStyle/>
          <a:p>
            <a:fld id="{D637F8FC-4B86-4690-8888-22AB2F781BEF}"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AB01A1B-0EA3-5C41-1F5B-178851FBB8AD}"/>
              </a:ext>
            </a:extLst>
          </p:cNvPr>
          <p:cNvSpPr>
            <a:spLocks noGrp="1" noChangeArrowheads="1"/>
          </p:cNvSpPr>
          <p:nvPr>
            <p:ph type="title"/>
          </p:nvPr>
        </p:nvSpPr>
        <p:spPr/>
        <p:txBody>
          <a:bodyPr/>
          <a:lstStyle/>
          <a:p>
            <a:r>
              <a:rPr lang="en-US" altLang="en-US"/>
              <a:t>Array Initialization</a:t>
            </a:r>
          </a:p>
        </p:txBody>
      </p:sp>
      <p:sp>
        <p:nvSpPr>
          <p:cNvPr id="22531" name="Rectangle 3">
            <a:extLst>
              <a:ext uri="{FF2B5EF4-FFF2-40B4-BE49-F238E27FC236}">
                <a16:creationId xmlns:a16="http://schemas.microsoft.com/office/drawing/2014/main" id="{B6CC0901-55F0-5744-682B-A830D99552E9}"/>
              </a:ext>
            </a:extLst>
          </p:cNvPr>
          <p:cNvSpPr>
            <a:spLocks noGrp="1" noChangeArrowheads="1"/>
          </p:cNvSpPr>
          <p:nvPr>
            <p:ph type="body" idx="1"/>
          </p:nvPr>
        </p:nvSpPr>
        <p:spPr/>
        <p:txBody>
          <a:bodyPr>
            <a:normAutofit/>
          </a:bodyPr>
          <a:lstStyle/>
          <a:p>
            <a:pPr>
              <a:lnSpc>
                <a:spcPct val="90000"/>
              </a:lnSpc>
              <a:buFontTx/>
              <a:buNone/>
            </a:pPr>
            <a:r>
              <a:rPr lang="en-US" altLang="en-US" sz="2400" dirty="0"/>
              <a:t>Example:</a:t>
            </a:r>
          </a:p>
          <a:p>
            <a:pPr lvl="1">
              <a:lnSpc>
                <a:spcPct val="90000"/>
              </a:lnSpc>
              <a:buFontTx/>
              <a:buNone/>
            </a:pPr>
            <a:r>
              <a:rPr lang="en-US" altLang="en-US" sz="2400" dirty="0"/>
              <a:t>int </a:t>
            </a:r>
            <a:r>
              <a:rPr lang="en-US" altLang="en-US" sz="2400" dirty="0" err="1"/>
              <a:t>NumDays</a:t>
            </a:r>
            <a:r>
              <a:rPr lang="en-US" altLang="en-US" sz="2400" dirty="0"/>
              <a:t>[12] = { 31, 28, 31, 30, 31, 30, 31, 31, 30, 31, 30, 31 };  /* Jan is 0, Feb is 1, etc. */</a:t>
            </a:r>
          </a:p>
          <a:p>
            <a:pPr lvl="1">
              <a:lnSpc>
                <a:spcPct val="90000"/>
              </a:lnSpc>
              <a:buFontTx/>
              <a:buNone/>
            </a:pPr>
            <a:r>
              <a:rPr lang="en-US" altLang="en-US" sz="2400" dirty="0"/>
              <a:t>int </a:t>
            </a:r>
            <a:r>
              <a:rPr lang="en-US" altLang="en-US" sz="2400" dirty="0" err="1"/>
              <a:t>NumDays</a:t>
            </a:r>
            <a:r>
              <a:rPr lang="en-US" altLang="en-US" sz="2400" dirty="0"/>
              <a:t>[13] = { 0, 31, 28, 31, 30, 31, 30, 31, 31, 30, 31, 30, 31 }; /* Jan is 1, Feb is 2, */</a:t>
            </a:r>
          </a:p>
          <a:p>
            <a:pPr>
              <a:lnSpc>
                <a:spcPct val="90000"/>
              </a:lnSpc>
              <a:buFontTx/>
              <a:buNone/>
            </a:pPr>
            <a:r>
              <a:rPr lang="en-US" altLang="en-US" sz="2400" dirty="0"/>
              <a:t>Note:</a:t>
            </a:r>
          </a:p>
          <a:p>
            <a:pPr lvl="1">
              <a:lnSpc>
                <a:spcPct val="90000"/>
              </a:lnSpc>
              <a:buFontTx/>
              <a:buNone/>
            </a:pPr>
            <a:r>
              <a:rPr lang="en-US" altLang="en-US" sz="2400" dirty="0"/>
              <a:t>if too few values provided, remaining array members not initialized</a:t>
            </a:r>
          </a:p>
          <a:p>
            <a:pPr lvl="1">
              <a:lnSpc>
                <a:spcPct val="90000"/>
              </a:lnSpc>
              <a:buFontTx/>
              <a:buNone/>
            </a:pPr>
            <a:r>
              <a:rPr lang="en-US" altLang="en-US" sz="2400" dirty="0"/>
              <a:t>if too many values provided, a syntax error or warning may occur (extra values ignored)</a:t>
            </a:r>
          </a:p>
        </p:txBody>
      </p:sp>
      <p:sp>
        <p:nvSpPr>
          <p:cNvPr id="2" name="Slide Number Placeholder 1">
            <a:extLst>
              <a:ext uri="{FF2B5EF4-FFF2-40B4-BE49-F238E27FC236}">
                <a16:creationId xmlns:a16="http://schemas.microsoft.com/office/drawing/2014/main" id="{2BC2E262-4005-6ECB-8AC9-65317BF60CFD}"/>
              </a:ext>
            </a:extLst>
          </p:cNvPr>
          <p:cNvSpPr>
            <a:spLocks noGrp="1"/>
          </p:cNvSpPr>
          <p:nvPr>
            <p:ph type="sldNum" sz="quarter" idx="12"/>
          </p:nvPr>
        </p:nvSpPr>
        <p:spPr/>
        <p:txBody>
          <a:bodyPr/>
          <a:lstStyle/>
          <a:p>
            <a:fld id="{D637F8FC-4B86-4690-8888-22AB2F781BEF}" type="slidenum">
              <a:rPr lang="en-US" smtClean="0"/>
              <a:t>9</a:t>
            </a:fld>
            <a:endParaRPr lang="en-US"/>
          </a:p>
        </p:txBody>
      </p:sp>
    </p:spTree>
  </p:cSld>
  <p:clrMapOvr>
    <a:masterClrMapping/>
  </p:clrMapOvr>
</p:sld>
</file>

<file path=ppt/theme/theme1.xml><?xml version="1.0" encoding="utf-8"?>
<a:theme xmlns:a="http://schemas.openxmlformats.org/drawingml/2006/main" name="EncaseVTI">
  <a:themeElements>
    <a:clrScheme name="AnalogousFromLightSeedRightStep">
      <a:dk1>
        <a:srgbClr val="000000"/>
      </a:dk1>
      <a:lt1>
        <a:srgbClr val="FFFFFF"/>
      </a:lt1>
      <a:dk2>
        <a:srgbClr val="412437"/>
      </a:dk2>
      <a:lt2>
        <a:srgbClr val="E8E2E2"/>
      </a:lt2>
      <a:accent1>
        <a:srgbClr val="34B0B4"/>
      </a:accent1>
      <a:accent2>
        <a:srgbClr val="4EA5EB"/>
      </a:accent2>
      <a:accent3>
        <a:srgbClr val="6E80EE"/>
      </a:accent3>
      <a:accent4>
        <a:srgbClr val="794EEB"/>
      </a:accent4>
      <a:accent5>
        <a:srgbClr val="C76EEE"/>
      </a:accent5>
      <a:accent6>
        <a:srgbClr val="EB4ED9"/>
      </a:accent6>
      <a:hlink>
        <a:srgbClr val="AE6B69"/>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TotalTime>
  <Words>4312</Words>
  <Application>Microsoft Macintosh PowerPoint</Application>
  <PresentationFormat>Widescreen</PresentationFormat>
  <Paragraphs>488</Paragraphs>
  <Slides>71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2" baseType="lpstr">
      <vt:lpstr>Arial</vt:lpstr>
      <vt:lpstr>ArialMT</vt:lpstr>
      <vt:lpstr>Avenir Next LT Pro</vt:lpstr>
      <vt:lpstr>Avenir Next LT Pro Light</vt:lpstr>
      <vt:lpstr>Calibri</vt:lpstr>
      <vt:lpstr>Garamond</vt:lpstr>
      <vt:lpstr>Garamond,Bold</vt:lpstr>
      <vt:lpstr>Times New Roman</vt:lpstr>
      <vt:lpstr>TimesNewRomanPSMT</vt:lpstr>
      <vt:lpstr>EncaseVTI</vt:lpstr>
      <vt:lpstr>VISIO</vt:lpstr>
      <vt:lpstr>Array , Array list and Linked Lists</vt:lpstr>
      <vt:lpstr>Reference book</vt:lpstr>
      <vt:lpstr>Overview of Lecture 1</vt:lpstr>
      <vt:lpstr>Array</vt:lpstr>
      <vt:lpstr>Parts of an Array</vt:lpstr>
      <vt:lpstr>Accessing Array Elements</vt:lpstr>
      <vt:lpstr>Invalid Array Usage</vt:lpstr>
      <vt:lpstr>Array Initialization</vt:lpstr>
      <vt:lpstr>Array Initialization</vt:lpstr>
      <vt:lpstr>Array Implementation in Java</vt:lpstr>
      <vt:lpstr>PowerPoint Presentation</vt:lpstr>
      <vt:lpstr>PowerPoint Presentation</vt:lpstr>
      <vt:lpstr>PowerPoint Presentation</vt:lpstr>
      <vt:lpstr>2-Dimensional Array Declaration</vt:lpstr>
      <vt:lpstr>2D Array Element Reference</vt:lpstr>
      <vt:lpstr>Multi-Dimensional Array Declaration</vt:lpstr>
      <vt:lpstr>Multi-Dim Array Reference</vt:lpstr>
      <vt:lpstr>Java Collection Framework hierarchy</vt:lpstr>
      <vt:lpstr>Java Collection Framework hierarchy, cont.</vt:lpstr>
      <vt:lpstr>List Data Structure</vt:lpstr>
      <vt:lpstr>Two Ways to Implement Lists</vt:lpstr>
      <vt:lpstr>Array List</vt:lpstr>
      <vt:lpstr>Array List Illustration</vt:lpstr>
      <vt:lpstr>Insertion at Specific Index</vt:lpstr>
      <vt:lpstr>Deletion from Specific Index</vt:lpstr>
      <vt:lpstr>Implementing MyArrayList</vt:lpstr>
      <vt:lpstr>Array vs Array List</vt:lpstr>
      <vt:lpstr>PowerPoint Presentation</vt:lpstr>
      <vt:lpstr>PowerPoint Presentation</vt:lpstr>
      <vt:lpstr>PowerPoint Presentation</vt:lpstr>
      <vt:lpstr>PowerPoint Presentation</vt:lpstr>
      <vt:lpstr>Design of ArrayList and LinkedList</vt:lpstr>
      <vt:lpstr>Why Linked List?</vt:lpstr>
      <vt:lpstr>Content: Linked List</vt:lpstr>
      <vt:lpstr>Introduction to Linked list  </vt:lpstr>
      <vt:lpstr>Example</vt:lpstr>
      <vt:lpstr>Representations</vt:lpstr>
      <vt:lpstr>Representations</vt:lpstr>
      <vt:lpstr>PowerPoint Presentation</vt:lpstr>
      <vt:lpstr>Example</vt:lpstr>
      <vt:lpstr>Representation  </vt:lpstr>
      <vt:lpstr>Types of Link List</vt:lpstr>
      <vt:lpstr>Simple Linked List  </vt:lpstr>
      <vt:lpstr>Doubly Linked List  </vt:lpstr>
      <vt:lpstr>Circular Linked List (Simple)</vt:lpstr>
      <vt:lpstr>Circular Linked List (Double)</vt:lpstr>
      <vt:lpstr>Simple Linked List in java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Traversing</vt:lpstr>
      <vt:lpstr>Traversing</vt:lpstr>
      <vt:lpstr>PowerPoint Presentation</vt:lpstr>
      <vt:lpstr>Algorithm</vt:lpstr>
      <vt:lpstr>Algorithm details  </vt:lpstr>
      <vt:lpstr> Searching Unsorted linked list  </vt:lpstr>
      <vt:lpstr>Algorithm:  </vt:lpstr>
      <vt:lpstr>PowerPoint Presentation</vt:lpstr>
      <vt:lpstr>Overflow</vt:lpstr>
      <vt:lpstr>UNDERFLOW</vt:lpstr>
      <vt:lpstr>PowerPoint Presentation</vt:lpstr>
      <vt:lpstr>PowerPoint Presentation</vt:lpstr>
      <vt:lpstr>PowerPoint Presentation</vt:lpstr>
      <vt:lpstr>PowerPoint Presentation</vt:lpstr>
      <vt:lpstr>Question Bank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Umama Tasnim</dc:creator>
  <cp:lastModifiedBy>Umama Tasnim</cp:lastModifiedBy>
  <cp:revision>7</cp:revision>
  <dcterms:created xsi:type="dcterms:W3CDTF">2023-08-17T01:38:12Z</dcterms:created>
  <dcterms:modified xsi:type="dcterms:W3CDTF">2024-01-19T16:32:07Z</dcterms:modified>
</cp:coreProperties>
</file>